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302" r:id="rId3"/>
    <p:sldId id="303" r:id="rId4"/>
    <p:sldId id="316" r:id="rId5"/>
    <p:sldId id="300" r:id="rId6"/>
    <p:sldId id="257" r:id="rId7"/>
    <p:sldId id="301" r:id="rId8"/>
    <p:sldId id="314" r:id="rId9"/>
    <p:sldId id="320" r:id="rId10"/>
    <p:sldId id="318" r:id="rId11"/>
    <p:sldId id="315" r:id="rId12"/>
    <p:sldId id="310" r:id="rId13"/>
    <p:sldId id="296" r:id="rId14"/>
    <p:sldId id="298" r:id="rId15"/>
    <p:sldId id="293"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A9F"/>
    <a:srgbClr val="060A89"/>
    <a:srgbClr val="080899"/>
    <a:srgbClr val="473DAF"/>
    <a:srgbClr val="4B4279"/>
    <a:srgbClr val="733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7342"/>
  </p:normalViewPr>
  <p:slideViewPr>
    <p:cSldViewPr snapToGrid="0">
      <p:cViewPr varScale="1">
        <p:scale>
          <a:sx n="90" d="100"/>
          <a:sy n="90" d="100"/>
        </p:scale>
        <p:origin x="23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3EBFB-F853-40CC-8214-5DE17E9B2AB7}" type="datetimeFigureOut">
              <a:rPr lang="zh-CN" altLang="en-US" smtClean="0"/>
              <a:t>2024/7/16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BD153-F891-436F-B6BF-B3A0580344AB}" type="slidenum">
              <a:rPr lang="zh-CN" altLang="en-US" smtClean="0"/>
              <a:t>‹#›</a:t>
            </a:fld>
            <a:endParaRPr lang="zh-CN" altLang="en-US"/>
          </a:p>
        </p:txBody>
      </p:sp>
    </p:spTree>
    <p:extLst>
      <p:ext uri="{BB962C8B-B14F-4D97-AF65-F5344CB8AC3E}">
        <p14:creationId xmlns:p14="http://schemas.microsoft.com/office/powerpoint/2010/main" val="396253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Self-introduction</a:t>
            </a:r>
          </a:p>
        </p:txBody>
      </p:sp>
      <p:sp>
        <p:nvSpPr>
          <p:cNvPr id="4" name="Slide Number Placeholder 3"/>
          <p:cNvSpPr>
            <a:spLocks noGrp="1"/>
          </p:cNvSpPr>
          <p:nvPr>
            <p:ph type="sldNum" sz="quarter" idx="5"/>
          </p:nvPr>
        </p:nvSpPr>
        <p:spPr/>
        <p:txBody>
          <a:bodyPr/>
          <a:lstStyle/>
          <a:p>
            <a:fld id="{66EBD153-F891-436F-B6BF-B3A0580344AB}" type="slidenum">
              <a:rPr lang="zh-CN" altLang="en-US" smtClean="0"/>
              <a:t>1</a:t>
            </a:fld>
            <a:endParaRPr lang="zh-CN" altLang="en-US"/>
          </a:p>
        </p:txBody>
      </p:sp>
    </p:spTree>
    <p:extLst>
      <p:ext uri="{BB962C8B-B14F-4D97-AF65-F5344CB8AC3E}">
        <p14:creationId xmlns:p14="http://schemas.microsoft.com/office/powerpoint/2010/main" val="3294363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10</a:t>
            </a:fld>
            <a:endParaRPr lang="zh-CN" altLang="en-US"/>
          </a:p>
        </p:txBody>
      </p:sp>
    </p:spTree>
    <p:extLst>
      <p:ext uri="{BB962C8B-B14F-4D97-AF65-F5344CB8AC3E}">
        <p14:creationId xmlns:p14="http://schemas.microsoft.com/office/powerpoint/2010/main" val="89928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11</a:t>
            </a:fld>
            <a:endParaRPr lang="zh-CN" altLang="en-US"/>
          </a:p>
        </p:txBody>
      </p:sp>
    </p:spTree>
    <p:extLst>
      <p:ext uri="{BB962C8B-B14F-4D97-AF65-F5344CB8AC3E}">
        <p14:creationId xmlns:p14="http://schemas.microsoft.com/office/powerpoint/2010/main" val="11571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Add CMT results</a:t>
            </a:r>
          </a:p>
        </p:txBody>
      </p:sp>
      <p:sp>
        <p:nvSpPr>
          <p:cNvPr id="4" name="灯片编号占位符 3"/>
          <p:cNvSpPr>
            <a:spLocks noGrp="1"/>
          </p:cNvSpPr>
          <p:nvPr>
            <p:ph type="sldNum" sz="quarter" idx="5"/>
          </p:nvPr>
        </p:nvSpPr>
        <p:spPr/>
        <p:txBody>
          <a:bodyPr/>
          <a:lstStyle/>
          <a:p>
            <a:fld id="{66EBD153-F891-436F-B6BF-B3A0580344AB}" type="slidenum">
              <a:rPr lang="zh-CN" altLang="en-US" smtClean="0"/>
              <a:t>13</a:t>
            </a:fld>
            <a:endParaRPr lang="zh-CN" altLang="en-US"/>
          </a:p>
        </p:txBody>
      </p:sp>
    </p:spTree>
    <p:extLst>
      <p:ext uri="{BB962C8B-B14F-4D97-AF65-F5344CB8AC3E}">
        <p14:creationId xmlns:p14="http://schemas.microsoft.com/office/powerpoint/2010/main" val="1950607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15</a:t>
            </a:fld>
            <a:endParaRPr lang="zh-CN" altLang="en-US"/>
          </a:p>
        </p:txBody>
      </p:sp>
    </p:spTree>
    <p:extLst>
      <p:ext uri="{BB962C8B-B14F-4D97-AF65-F5344CB8AC3E}">
        <p14:creationId xmlns:p14="http://schemas.microsoft.com/office/powerpoint/2010/main" val="2911883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Combine 10 and 11</a:t>
            </a:r>
          </a:p>
          <a:p>
            <a:r>
              <a:rPr kumimoji="1" lang="en-US" altLang="zh-CN" dirty="0"/>
              <a:t>Keep 2</a:t>
            </a:r>
          </a:p>
          <a:p>
            <a:r>
              <a:rPr kumimoji="1" lang="en-US" altLang="zh-CN" dirty="0"/>
              <a:t>Make comparison between physics-agnostic and physics -informed</a:t>
            </a:r>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16</a:t>
            </a:fld>
            <a:endParaRPr lang="zh-CN" altLang="en-US"/>
          </a:p>
        </p:txBody>
      </p:sp>
    </p:spTree>
    <p:extLst>
      <p:ext uri="{BB962C8B-B14F-4D97-AF65-F5344CB8AC3E}">
        <p14:creationId xmlns:p14="http://schemas.microsoft.com/office/powerpoint/2010/main" val="335913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2</a:t>
            </a:fld>
            <a:endParaRPr lang="zh-CN" altLang="en-US"/>
          </a:p>
        </p:txBody>
      </p:sp>
    </p:spTree>
    <p:extLst>
      <p:ext uri="{BB962C8B-B14F-4D97-AF65-F5344CB8AC3E}">
        <p14:creationId xmlns:p14="http://schemas.microsoft.com/office/powerpoint/2010/main" val="359506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3</a:t>
            </a:fld>
            <a:endParaRPr lang="zh-CN" altLang="en-US"/>
          </a:p>
        </p:txBody>
      </p:sp>
    </p:spTree>
    <p:extLst>
      <p:ext uri="{BB962C8B-B14F-4D97-AF65-F5344CB8AC3E}">
        <p14:creationId xmlns:p14="http://schemas.microsoft.com/office/powerpoint/2010/main" val="190371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Mention that f is nonlinear</a:t>
            </a:r>
          </a:p>
        </p:txBody>
      </p:sp>
      <p:sp>
        <p:nvSpPr>
          <p:cNvPr id="4" name="灯片编号占位符 3"/>
          <p:cNvSpPr>
            <a:spLocks noGrp="1"/>
          </p:cNvSpPr>
          <p:nvPr>
            <p:ph type="sldNum" sz="quarter" idx="5"/>
          </p:nvPr>
        </p:nvSpPr>
        <p:spPr/>
        <p:txBody>
          <a:bodyPr/>
          <a:lstStyle/>
          <a:p>
            <a:fld id="{66EBD153-F891-436F-B6BF-B3A0580344AB}" type="slidenum">
              <a:rPr lang="zh-CN" altLang="en-US" smtClean="0"/>
              <a:t>4</a:t>
            </a:fld>
            <a:endParaRPr lang="zh-CN" altLang="en-US"/>
          </a:p>
        </p:txBody>
      </p:sp>
    </p:spTree>
    <p:extLst>
      <p:ext uri="{BB962C8B-B14F-4D97-AF65-F5344CB8AC3E}">
        <p14:creationId xmlns:p14="http://schemas.microsoft.com/office/powerpoint/2010/main" val="338250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Exploit inherit complexity of dynamical systems with few degrees of freedom</a:t>
            </a:r>
          </a:p>
          <a:p>
            <a:r>
              <a:rPr kumimoji="1" lang="en-US" altLang="zh-CN" dirty="0"/>
              <a:t>Mathematical tools that describes linearized dynamics, indicator of degree of complexity</a:t>
            </a:r>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5</a:t>
            </a:fld>
            <a:endParaRPr lang="zh-CN" altLang="en-US"/>
          </a:p>
        </p:txBody>
      </p:sp>
    </p:spTree>
    <p:extLst>
      <p:ext uri="{BB962C8B-B14F-4D97-AF65-F5344CB8AC3E}">
        <p14:creationId xmlns:p14="http://schemas.microsoft.com/office/powerpoint/2010/main" val="167785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Change animation</a:t>
            </a:r>
          </a:p>
          <a:p>
            <a:r>
              <a:rPr kumimoji="1" lang="en-US" altLang="zh-CN" dirty="0"/>
              <a:t>Natural coordinates for coupled mode theory. Of course in the coupled mode theory description, the fields a1 and a2 are complex, which cause degrees of difficulty in the analysis. A natural representation of the same set of equations is the polar coordinates, in which the complex fields are represented by intensities and phases. In this presentation, the dynamical system analysis becomes more attractive.</a:t>
            </a:r>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6</a:t>
            </a:fld>
            <a:endParaRPr lang="zh-CN" altLang="en-US"/>
          </a:p>
        </p:txBody>
      </p:sp>
    </p:spTree>
    <p:extLst>
      <p:ext uri="{BB962C8B-B14F-4D97-AF65-F5344CB8AC3E}">
        <p14:creationId xmlns:p14="http://schemas.microsoft.com/office/powerpoint/2010/main" val="2422407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 moving on, with deploying my approach to engineer limit cycles, I had made sure that my simple system is complex enough to support such type of structures. Here I am showing you a parameter space characterization of the dynamical complexity. For a set of parameters I have identified a domain 1 indicated by blue where the dynamics is not interesting as it correspond to fixed points. In other words, there are no limit cycles. Instead, there is another domain highlighted with yellow where limit cycles can be found. I will show you an engineering protocol which is designed to navigate through this complex parameter space targeting the yellow interesting domains. </a:t>
            </a:r>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7</a:t>
            </a:fld>
            <a:endParaRPr lang="zh-CN" altLang="en-US"/>
          </a:p>
        </p:txBody>
      </p:sp>
    </p:spTree>
    <p:extLst>
      <p:ext uri="{BB962C8B-B14F-4D97-AF65-F5344CB8AC3E}">
        <p14:creationId xmlns:p14="http://schemas.microsoft.com/office/powerpoint/2010/main" val="374216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8</a:t>
            </a:fld>
            <a:endParaRPr lang="zh-CN" altLang="en-US"/>
          </a:p>
        </p:txBody>
      </p:sp>
    </p:spTree>
    <p:extLst>
      <p:ext uri="{BB962C8B-B14F-4D97-AF65-F5344CB8AC3E}">
        <p14:creationId xmlns:p14="http://schemas.microsoft.com/office/powerpoint/2010/main" val="355202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Add more explanation for the loss function</a:t>
            </a:r>
          </a:p>
          <a:p>
            <a:r>
              <a:rPr kumimoji="1" lang="en-US" altLang="zh-CN" dirty="0"/>
              <a:t>Change uncertainty for step 3</a:t>
            </a:r>
          </a:p>
          <a:p>
            <a:endParaRPr kumimoji="1" lang="zh-CN" altLang="en-US" dirty="0"/>
          </a:p>
        </p:txBody>
      </p:sp>
      <p:sp>
        <p:nvSpPr>
          <p:cNvPr id="4" name="灯片编号占位符 3"/>
          <p:cNvSpPr>
            <a:spLocks noGrp="1"/>
          </p:cNvSpPr>
          <p:nvPr>
            <p:ph type="sldNum" sz="quarter" idx="5"/>
          </p:nvPr>
        </p:nvSpPr>
        <p:spPr/>
        <p:txBody>
          <a:bodyPr/>
          <a:lstStyle/>
          <a:p>
            <a:fld id="{66EBD153-F891-436F-B6BF-B3A0580344AB}" type="slidenum">
              <a:rPr lang="zh-CN" altLang="en-US" smtClean="0"/>
              <a:t>9</a:t>
            </a:fld>
            <a:endParaRPr lang="zh-CN" altLang="en-US"/>
          </a:p>
        </p:txBody>
      </p:sp>
    </p:spTree>
    <p:extLst>
      <p:ext uri="{BB962C8B-B14F-4D97-AF65-F5344CB8AC3E}">
        <p14:creationId xmlns:p14="http://schemas.microsoft.com/office/powerpoint/2010/main" val="3370259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743996-B04B-B9C8-4A21-9F3168D28E07}"/>
              </a:ext>
            </a:extLst>
          </p:cNvPr>
          <p:cNvSpPr/>
          <p:nvPr userDrawn="1"/>
        </p:nvSpPr>
        <p:spPr>
          <a:xfrm>
            <a:off x="0" y="1292643"/>
            <a:ext cx="12192000" cy="5643596"/>
          </a:xfrm>
          <a:prstGeom prst="rect">
            <a:avLst/>
          </a:prstGeom>
          <a:gradFill flip="none" rotWithShape="1">
            <a:gsLst>
              <a:gs pos="1000">
                <a:srgbClr val="990000"/>
              </a:gs>
              <a:gs pos="5000">
                <a:srgbClr val="640604"/>
              </a:gs>
              <a:gs pos="12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a:t>
            </a:r>
          </a:p>
        </p:txBody>
      </p:sp>
      <p:sp>
        <p:nvSpPr>
          <p:cNvPr id="3" name="Subtitle 2">
            <a:extLst>
              <a:ext uri="{FF2B5EF4-FFF2-40B4-BE49-F238E27FC236}">
                <a16:creationId xmlns:a16="http://schemas.microsoft.com/office/drawing/2014/main" id="{D9D0C692-C883-CAD3-3C3C-8B0044CC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pic>
        <p:nvPicPr>
          <p:cNvPr id="7" name="Picture 6">
            <a:extLst>
              <a:ext uri="{FF2B5EF4-FFF2-40B4-BE49-F238E27FC236}">
                <a16:creationId xmlns:a16="http://schemas.microsoft.com/office/drawing/2014/main" id="{C916FBBA-1E30-E91E-6339-4A2CA8B8B09A}"/>
              </a:ext>
            </a:extLst>
          </p:cNvPr>
          <p:cNvPicPr>
            <a:picLocks noChangeAspect="1"/>
          </p:cNvPicPr>
          <p:nvPr userDrawn="1"/>
        </p:nvPicPr>
        <p:blipFill>
          <a:blip r:embed="rId2"/>
          <a:stretch>
            <a:fillRect/>
          </a:stretch>
        </p:blipFill>
        <p:spPr>
          <a:xfrm>
            <a:off x="186995" y="161671"/>
            <a:ext cx="3901529" cy="814622"/>
          </a:xfrm>
          <a:prstGeom prst="rect">
            <a:avLst/>
          </a:prstGeom>
        </p:spPr>
      </p:pic>
      <p:sp>
        <p:nvSpPr>
          <p:cNvPr id="8" name="Title 1">
            <a:extLst>
              <a:ext uri="{FF2B5EF4-FFF2-40B4-BE49-F238E27FC236}">
                <a16:creationId xmlns:a16="http://schemas.microsoft.com/office/drawing/2014/main" id="{B22C0195-2EE2-AB4F-8B61-D0038311DCF1}"/>
              </a:ext>
            </a:extLst>
          </p:cNvPr>
          <p:cNvSpPr txBox="1">
            <a:spLocks/>
          </p:cNvSpPr>
          <p:nvPr userDrawn="1"/>
        </p:nvSpPr>
        <p:spPr>
          <a:xfrm>
            <a:off x="6633668" y="3495"/>
            <a:ext cx="5416651" cy="1130973"/>
          </a:xfrm>
          <a:prstGeom prst="rect">
            <a:avLst/>
          </a:prstGeom>
          <a:noFill/>
        </p:spPr>
        <p:txBody>
          <a:bodyPr vert="horz" lIns="91340" tIns="45672" rIns="91340" bIns="45672"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altLang="ko-KR" sz="4000">
                <a:solidFill>
                  <a:srgbClr val="A90100"/>
                </a:solidFill>
                <a:latin typeface="Calibri Light" panose="020F0302020204030204" pitchFamily="34" charset="0"/>
                <a:cs typeface="Calibri Light" panose="020F0302020204030204" pitchFamily="34" charset="0"/>
              </a:rPr>
              <a:t>Department of Physics</a:t>
            </a:r>
          </a:p>
          <a:p>
            <a:pPr algn="r"/>
            <a:r>
              <a:rPr lang="en-US" altLang="ko-KR" sz="2400" b="1">
                <a:solidFill>
                  <a:srgbClr val="A90100"/>
                </a:solidFill>
                <a:latin typeface="Arial Narrow" panose="020B0604020202020204" pitchFamily="34" charset="0"/>
                <a:cs typeface="Arial Narrow" panose="020B0604020202020204" pitchFamily="34" charset="0"/>
              </a:rPr>
              <a:t> Wave Transport in Complex Systems Lab        </a:t>
            </a:r>
            <a:endParaRPr lang="ko-KR" altLang="en-US" sz="2400" b="1">
              <a:solidFill>
                <a:srgbClr val="A90100"/>
              </a:solidFill>
              <a:latin typeface="Arial Narrow" panose="020B0604020202020204" pitchFamily="34" charset="0"/>
              <a:cs typeface="Arial Narrow" panose="020B0604020202020204" pitchFamily="34" charset="0"/>
            </a:endParaRPr>
          </a:p>
        </p:txBody>
      </p:sp>
      <p:sp>
        <p:nvSpPr>
          <p:cNvPr id="10" name="Rectangle 9">
            <a:extLst>
              <a:ext uri="{FF2B5EF4-FFF2-40B4-BE49-F238E27FC236}">
                <a16:creationId xmlns:a16="http://schemas.microsoft.com/office/drawing/2014/main" id="{55187229-402A-667D-0BBA-FEAB28591F27}"/>
              </a:ext>
            </a:extLst>
          </p:cNvPr>
          <p:cNvSpPr/>
          <p:nvPr userDrawn="1"/>
        </p:nvSpPr>
        <p:spPr>
          <a:xfrm>
            <a:off x="0" y="6355389"/>
            <a:ext cx="4928913" cy="461665"/>
          </a:xfrm>
          <a:prstGeom prst="rect">
            <a:avLst/>
          </a:prstGeom>
        </p:spPr>
        <p:txBody>
          <a:bodyPr wrap="none">
            <a:spAutoFit/>
          </a:bodyPr>
          <a:lstStyle/>
          <a:p>
            <a:r>
              <a:rPr lang="en-US" sz="2400">
                <a:solidFill>
                  <a:schemeClr val="bg1"/>
                </a:solidFill>
              </a:rPr>
              <a:t>https://</a:t>
            </a:r>
            <a:r>
              <a:rPr lang="en-US" sz="2400" err="1">
                <a:solidFill>
                  <a:schemeClr val="bg1"/>
                </a:solidFill>
              </a:rPr>
              <a:t>cqdmp.research.wesleyan.edu</a:t>
            </a:r>
            <a:endParaRPr lang="en-US" sz="2400">
              <a:solidFill>
                <a:schemeClr val="bg1"/>
              </a:solidFill>
            </a:endParaRPr>
          </a:p>
        </p:txBody>
      </p:sp>
      <p:sp>
        <p:nvSpPr>
          <p:cNvPr id="11" name="Title 1">
            <a:extLst>
              <a:ext uri="{FF2B5EF4-FFF2-40B4-BE49-F238E27FC236}">
                <a16:creationId xmlns:a16="http://schemas.microsoft.com/office/drawing/2014/main" id="{30F76B69-6244-281E-4563-AA64AB088EB6}"/>
              </a:ext>
            </a:extLst>
          </p:cNvPr>
          <p:cNvSpPr txBox="1">
            <a:spLocks/>
          </p:cNvSpPr>
          <p:nvPr userDrawn="1"/>
        </p:nvSpPr>
        <p:spPr>
          <a:xfrm>
            <a:off x="868532" y="876839"/>
            <a:ext cx="10641930" cy="14463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5400" b="1">
              <a:solidFill>
                <a:srgbClr val="730201"/>
              </a:solidFill>
            </a:endParaRPr>
          </a:p>
        </p:txBody>
      </p:sp>
      <p:sp>
        <p:nvSpPr>
          <p:cNvPr id="13" name="Text Placeholder 12">
            <a:extLst>
              <a:ext uri="{FF2B5EF4-FFF2-40B4-BE49-F238E27FC236}">
                <a16:creationId xmlns:a16="http://schemas.microsoft.com/office/drawing/2014/main" id="{C5B4A711-9AAB-2DBB-F910-85A62ABD34C9}"/>
              </a:ext>
            </a:extLst>
          </p:cNvPr>
          <p:cNvSpPr>
            <a:spLocks noGrp="1"/>
          </p:cNvSpPr>
          <p:nvPr>
            <p:ph type="body" sz="quarter" idx="10"/>
          </p:nvPr>
        </p:nvSpPr>
        <p:spPr>
          <a:xfrm>
            <a:off x="868363" y="1292643"/>
            <a:ext cx="10642600" cy="972864"/>
          </a:xfrm>
        </p:spPr>
        <p:txBody>
          <a:bodyPr>
            <a:normAutofit/>
          </a:bodyPr>
          <a:lstStyle>
            <a:lvl1pPr marL="0" indent="0" algn="ctr">
              <a:buNone/>
              <a:defRPr sz="5400">
                <a:solidFill>
                  <a:srgbClr val="733B3A"/>
                </a:solidFill>
                <a:latin typeface="+mj-lt"/>
              </a:defRPr>
            </a:lvl1pPr>
            <a:lvl5pPr marL="1828800" indent="0">
              <a:buNone/>
              <a:defRPr/>
            </a:lvl5pPr>
          </a:lstStyle>
          <a:p>
            <a:pPr lvl="0"/>
            <a:r>
              <a:rPr lang="zh-CN" altLang="en-US"/>
              <a:t>单击此处编辑母版文本样式</a:t>
            </a:r>
          </a:p>
        </p:txBody>
      </p:sp>
    </p:spTree>
    <p:extLst>
      <p:ext uri="{BB962C8B-B14F-4D97-AF65-F5344CB8AC3E}">
        <p14:creationId xmlns:p14="http://schemas.microsoft.com/office/powerpoint/2010/main" val="41883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Picture 5" descr="A red and white logo&#10;&#10;Description automatically generated with low confidence">
            <a:extLst>
              <a:ext uri="{FF2B5EF4-FFF2-40B4-BE49-F238E27FC236}">
                <a16:creationId xmlns:a16="http://schemas.microsoft.com/office/drawing/2014/main" id="{066A9CFF-D50D-990C-DA68-1CB0B48CEF58}"/>
              </a:ext>
            </a:extLst>
          </p:cNvPr>
          <p:cNvPicPr>
            <a:picLocks noChangeAspect="1"/>
          </p:cNvPicPr>
          <p:nvPr userDrawn="1"/>
        </p:nvPicPr>
        <p:blipFill>
          <a:blip r:embed="rId2"/>
          <a:stretch>
            <a:fillRect/>
          </a:stretch>
        </p:blipFill>
        <p:spPr>
          <a:xfrm>
            <a:off x="-46951" y="-72897"/>
            <a:ext cx="878898" cy="878898"/>
          </a:xfrm>
          <a:prstGeom prst="rect">
            <a:avLst/>
          </a:prstGeom>
        </p:spPr>
      </p:pic>
      <p:sp>
        <p:nvSpPr>
          <p:cNvPr id="7" name="Rectangle 6">
            <a:extLst>
              <a:ext uri="{FF2B5EF4-FFF2-40B4-BE49-F238E27FC236}">
                <a16:creationId xmlns:a16="http://schemas.microsoft.com/office/drawing/2014/main" id="{E19452B8-8366-9A3D-BADA-80AE670D7909}"/>
              </a:ext>
            </a:extLst>
          </p:cNvPr>
          <p:cNvSpPr/>
          <p:nvPr userDrawn="1"/>
        </p:nvSpPr>
        <p:spPr>
          <a:xfrm>
            <a:off x="0" y="6465452"/>
            <a:ext cx="12192000" cy="374305"/>
          </a:xfrm>
          <a:prstGeom prst="rect">
            <a:avLst/>
          </a:prstGeom>
          <a:gradFill flip="none" rotWithShape="1">
            <a:gsLst>
              <a:gs pos="1000">
                <a:srgbClr val="990000"/>
              </a:gs>
              <a:gs pos="2000">
                <a:srgbClr val="640604"/>
              </a:gs>
              <a:gs pos="12000">
                <a:schemeClr val="bg1"/>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093C33-4B7A-FD5E-D279-EE807EA64AB7}"/>
              </a:ext>
            </a:extLst>
          </p:cNvPr>
          <p:cNvSpPr txBox="1"/>
          <p:nvPr userDrawn="1"/>
        </p:nvSpPr>
        <p:spPr>
          <a:xfrm>
            <a:off x="11890314" y="6443227"/>
            <a:ext cx="457176" cy="369332"/>
          </a:xfrm>
          <a:prstGeom prst="rect">
            <a:avLst/>
          </a:prstGeom>
          <a:noFill/>
        </p:spPr>
        <p:txBody>
          <a:bodyPr wrap="none" rtlCol="0">
            <a:spAutoFit/>
          </a:bodyPr>
          <a:lstStyle/>
          <a:p>
            <a:fld id="{E873241A-15DB-44A4-8808-21FCD4BCED64}" type="slidenum">
              <a:rPr lang="en-US" smtClean="0"/>
              <a:pPr/>
              <a:t>‹#›</a:t>
            </a:fld>
            <a:endParaRPr lang="en-US">
              <a:solidFill>
                <a:schemeClr val="bg1"/>
              </a:solidFill>
            </a:endParaRPr>
          </a:p>
        </p:txBody>
      </p:sp>
      <p:sp>
        <p:nvSpPr>
          <p:cNvPr id="9" name="Заголовок 1">
            <a:extLst>
              <a:ext uri="{FF2B5EF4-FFF2-40B4-BE49-F238E27FC236}">
                <a16:creationId xmlns:a16="http://schemas.microsoft.com/office/drawing/2014/main" id="{BE945521-628C-84A5-C2C5-080657122AB4}"/>
              </a:ext>
            </a:extLst>
          </p:cNvPr>
          <p:cNvSpPr txBox="1">
            <a:spLocks/>
          </p:cNvSpPr>
          <p:nvPr userDrawn="1"/>
        </p:nvSpPr>
        <p:spPr>
          <a:xfrm>
            <a:off x="989110" y="71114"/>
            <a:ext cx="11632106" cy="590876"/>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400">
              <a:solidFill>
                <a:schemeClr val="tx2"/>
              </a:solidFill>
            </a:endParaRPr>
          </a:p>
        </p:txBody>
      </p:sp>
      <p:sp>
        <p:nvSpPr>
          <p:cNvPr id="13" name="Text Placeholder 12">
            <a:extLst>
              <a:ext uri="{FF2B5EF4-FFF2-40B4-BE49-F238E27FC236}">
                <a16:creationId xmlns:a16="http://schemas.microsoft.com/office/drawing/2014/main" id="{5675B195-0999-9501-ED9E-C43066F07D81}"/>
              </a:ext>
            </a:extLst>
          </p:cNvPr>
          <p:cNvSpPr>
            <a:spLocks noGrp="1"/>
          </p:cNvSpPr>
          <p:nvPr>
            <p:ph type="body" sz="quarter" idx="10"/>
          </p:nvPr>
        </p:nvSpPr>
        <p:spPr>
          <a:xfrm>
            <a:off x="831850" y="284680"/>
            <a:ext cx="11360150" cy="806450"/>
          </a:xfrm>
        </p:spPr>
        <p:txBody>
          <a:bodyPr>
            <a:normAutofit/>
          </a:bodyPr>
          <a:lstStyle>
            <a:lvl1pPr marL="0" indent="0">
              <a:buNone/>
              <a:defRPr sz="4400">
                <a:solidFill>
                  <a:schemeClr val="tx2"/>
                </a:solidFill>
                <a:latin typeface="+mj-lt"/>
                <a:cs typeface="Calibri Light" panose="020F0302020204030204" pitchFamily="34" charset="0"/>
              </a:defRPr>
            </a:lvl1pPr>
          </a:lstStyle>
          <a:p>
            <a:pPr lvl="0"/>
            <a:r>
              <a:rPr lang="zh-CN" altLang="en-US"/>
              <a:t>单击此处编辑母版文本样式</a:t>
            </a:r>
          </a:p>
        </p:txBody>
      </p:sp>
      <p:sp>
        <p:nvSpPr>
          <p:cNvPr id="2" name="Content Placeholder 2">
            <a:extLst>
              <a:ext uri="{FF2B5EF4-FFF2-40B4-BE49-F238E27FC236}">
                <a16:creationId xmlns:a16="http://schemas.microsoft.com/office/drawing/2014/main" id="{0506256C-53DA-7E1B-7019-D0EF4A2E3B25}"/>
              </a:ext>
            </a:extLst>
          </p:cNvPr>
          <p:cNvSpPr>
            <a:spLocks noGrp="1"/>
          </p:cNvSpPr>
          <p:nvPr>
            <p:ph idx="1"/>
          </p:nvPr>
        </p:nvSpPr>
        <p:spPr>
          <a:xfrm>
            <a:off x="838200" y="1704861"/>
            <a:ext cx="10515600"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0876630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7609F-F3B7-F0AE-623E-AFC9AE92A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a:extLst>
              <a:ext uri="{FF2B5EF4-FFF2-40B4-BE49-F238E27FC236}">
                <a16:creationId xmlns:a16="http://schemas.microsoft.com/office/drawing/2014/main" id="{45E36AB5-A43D-9995-2F6F-99A5AEDA6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a:extLst>
              <a:ext uri="{FF2B5EF4-FFF2-40B4-BE49-F238E27FC236}">
                <a16:creationId xmlns:a16="http://schemas.microsoft.com/office/drawing/2014/main" id="{17E0501D-6D97-EE54-D83A-9B26BC3BB2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7FD72-616F-4977-B3F0-301FFB04A510}" type="datetimeFigureOut">
              <a:rPr lang="en-US" smtClean="0"/>
              <a:t>7/16/24</a:t>
            </a:fld>
            <a:endParaRPr lang="en-US"/>
          </a:p>
        </p:txBody>
      </p:sp>
      <p:sp>
        <p:nvSpPr>
          <p:cNvPr id="5" name="Footer Placeholder 4">
            <a:extLst>
              <a:ext uri="{FF2B5EF4-FFF2-40B4-BE49-F238E27FC236}">
                <a16:creationId xmlns:a16="http://schemas.microsoft.com/office/drawing/2014/main" id="{A1358705-0FF6-4079-9B90-E8EC41228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7E8644-E44F-392C-1207-EE9BB2C180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3241A-15DB-44A4-8808-21FCD4BCED64}" type="slidenum">
              <a:rPr lang="en-US" smtClean="0"/>
              <a:t>‹#›</a:t>
            </a:fld>
            <a:endParaRPr lang="en-US"/>
          </a:p>
        </p:txBody>
      </p:sp>
    </p:spTree>
    <p:extLst>
      <p:ext uri="{BB962C8B-B14F-4D97-AF65-F5344CB8AC3E}">
        <p14:creationId xmlns:p14="http://schemas.microsoft.com/office/powerpoint/2010/main" val="2428605202"/>
      </p:ext>
    </p:extLst>
  </p:cSld>
  <p:clrMap bg1="lt1" tx1="dk1" bg2="lt2" tx2="dk2" accent1="accent1" accent2="accent2" accent3="accent3" accent4="accent4" accent5="accent5" accent6="accent6" hlink="hlink" folHlink="folHlink"/>
  <p:sldLayoutIdLst>
    <p:sldLayoutId id="2147483649"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381.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rxiv.org/abs/1012.259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10.png"/><Relationship Id="rId18" Type="http://schemas.openxmlformats.org/officeDocument/2006/relationships/image" Target="../media/image26.png"/><Relationship Id="rId3" Type="http://schemas.openxmlformats.org/officeDocument/2006/relationships/image" Target="../media/image21.png"/><Relationship Id="rId21" Type="http://schemas.openxmlformats.org/officeDocument/2006/relationships/image" Target="../media/image29.png"/><Relationship Id="rId7" Type="http://schemas.openxmlformats.org/officeDocument/2006/relationships/image" Target="../media/image16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200.png"/><Relationship Id="rId5" Type="http://schemas.openxmlformats.org/officeDocument/2006/relationships/image" Target="../media/image140.png"/><Relationship Id="rId15" Type="http://schemas.openxmlformats.org/officeDocument/2006/relationships/image" Target="../media/image23.png"/><Relationship Id="rId23" Type="http://schemas.openxmlformats.org/officeDocument/2006/relationships/image" Target="../media/image18.png"/><Relationship Id="rId10" Type="http://schemas.openxmlformats.org/officeDocument/2006/relationships/image" Target="../media/image190.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80.png"/><Relationship Id="rId14" Type="http://schemas.openxmlformats.org/officeDocument/2006/relationships/image" Target="../media/image22.png"/><Relationship Id="rId22"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png"/><Relationship Id="rId3" Type="http://schemas.openxmlformats.org/officeDocument/2006/relationships/image" Target="../media/image240.png"/><Relationship Id="rId7" Type="http://schemas.openxmlformats.org/officeDocument/2006/relationships/image" Target="../media/image280.png"/><Relationship Id="rId12"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11.jpe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12.jpe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1D5E-6C88-4AAF-97AA-7376D9E23688}"/>
              </a:ext>
            </a:extLst>
          </p:cNvPr>
          <p:cNvSpPr>
            <a:spLocks noGrp="1"/>
          </p:cNvSpPr>
          <p:nvPr>
            <p:ph type="ctrTitle" idx="4294967295"/>
          </p:nvPr>
        </p:nvSpPr>
        <p:spPr>
          <a:xfrm>
            <a:off x="607218" y="1041400"/>
            <a:ext cx="10977564" cy="2387600"/>
          </a:xfrm>
        </p:spPr>
        <p:txBody>
          <a:bodyPr/>
          <a:lstStyle/>
          <a:p>
            <a:pPr algn="ctr"/>
            <a:r>
              <a:rPr lang="en-US" dirty="0">
                <a:latin typeface="Arial" panose="020B0604020202020204" pitchFamily="34" charset="0"/>
                <a:cs typeface="Arial" panose="020B0604020202020204" pitchFamily="34" charset="0"/>
              </a:rPr>
              <a:t>Frequency Comb Generation via Physics-Informed Bayesian Optimization</a:t>
            </a:r>
          </a:p>
        </p:txBody>
      </p:sp>
      <p:sp>
        <p:nvSpPr>
          <p:cNvPr id="3" name="Subtitle 2">
            <a:extLst>
              <a:ext uri="{FF2B5EF4-FFF2-40B4-BE49-F238E27FC236}">
                <a16:creationId xmlns:a16="http://schemas.microsoft.com/office/drawing/2014/main" id="{3ADB0883-877B-2986-4DB2-EC8ED6A338BB}"/>
              </a:ext>
            </a:extLst>
          </p:cNvPr>
          <p:cNvSpPr>
            <a:spLocks noGrp="1"/>
          </p:cNvSpPr>
          <p:nvPr>
            <p:ph type="subTitle" idx="1"/>
          </p:nvPr>
        </p:nvSpPr>
        <p:spPr/>
        <p:txBody>
          <a:bodyPr>
            <a:normAutofit/>
          </a:bodyPr>
          <a:lstStyle/>
          <a:p>
            <a:r>
              <a:rPr lang="en-US" sz="2800" dirty="0" err="1">
                <a:latin typeface="Arial" panose="020B0604020202020204" pitchFamily="34" charset="0"/>
                <a:cs typeface="Arial" panose="020B0604020202020204" pitchFamily="34" charset="0"/>
              </a:rPr>
              <a:t>Zheming</a:t>
            </a:r>
            <a:r>
              <a:rPr lang="en-US" sz="2800" dirty="0">
                <a:latin typeface="Arial" panose="020B0604020202020204" pitchFamily="34" charset="0"/>
                <a:cs typeface="Arial" panose="020B0604020202020204" pitchFamily="34" charset="0"/>
              </a:rPr>
              <a:t> Li, Lucas Fernandez-Alcazar, Zin Lin,</a:t>
            </a:r>
          </a:p>
          <a:p>
            <a:r>
              <a:rPr lang="en-US" sz="2800" dirty="0" err="1">
                <a:latin typeface="Arial" panose="020B0604020202020204" pitchFamily="34" charset="0"/>
                <a:cs typeface="Arial" panose="020B0604020202020204" pitchFamily="34" charset="0"/>
              </a:rPr>
              <a:t>Tsampikos</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Kottos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5837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8E6AD5-A83E-4173-10C2-8698E6BEE82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Bayesian Optimization</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58170F4-2105-728A-C6E4-27B6AE22C2E5}"/>
                  </a:ext>
                </a:extLst>
              </p:cNvPr>
              <p:cNvSpPr txBox="1"/>
              <p:nvPr/>
            </p:nvSpPr>
            <p:spPr>
              <a:xfrm>
                <a:off x="831850" y="1245852"/>
                <a:ext cx="10455275" cy="772712"/>
              </a:xfrm>
              <a:prstGeom prst="rect">
                <a:avLst/>
              </a:prstGeom>
              <a:noFill/>
            </p:spPr>
            <p:txBody>
              <a:bodyPr wrap="square" rtlCol="0">
                <a:spAutoFit/>
              </a:bodyPr>
              <a:lstStyle/>
              <a:p>
                <a:r>
                  <a:rPr kumimoji="1" lang="en-US" altLang="zh-CN" sz="2800" dirty="0">
                    <a:latin typeface="Arial" panose="020B0604020202020204" pitchFamily="34" charset="0"/>
                    <a:cs typeface="Arial" panose="020B0604020202020204" pitchFamily="34" charset="0"/>
                  </a:rPr>
                  <a:t>Task:</a:t>
                </a:r>
                <a14:m>
                  <m:oMath xmlns:m="http://schemas.openxmlformats.org/officeDocument/2006/math">
                    <m:func>
                      <m:funcPr>
                        <m:ctrlPr>
                          <a:rPr kumimoji="1" lang="en-US" altLang="zh-CN" sz="2800" i="1" smtClean="0">
                            <a:latin typeface="Cambria Math" panose="02040503050406030204" pitchFamily="18" charset="0"/>
                          </a:rPr>
                        </m:ctrlPr>
                      </m:funcPr>
                      <m:fName>
                        <m:r>
                          <a:rPr kumimoji="1" lang="en-US" altLang="zh-CN" sz="2800" b="0" i="1" smtClean="0">
                            <a:latin typeface="Cambria Math" panose="02040503050406030204" pitchFamily="18" charset="0"/>
                          </a:rPr>
                          <m:t>  </m:t>
                        </m:r>
                        <m:limLow>
                          <m:limLowPr>
                            <m:ctrlPr>
                              <a:rPr kumimoji="1" lang="en-US" altLang="zh-CN" sz="2800" i="1" smtClean="0">
                                <a:latin typeface="Cambria Math" panose="02040503050406030204" pitchFamily="18" charset="0"/>
                              </a:rPr>
                            </m:ctrlPr>
                          </m:limLowPr>
                          <m:e>
                            <m:r>
                              <m:rPr>
                                <m:sty m:val="p"/>
                              </m:rPr>
                              <a:rPr kumimoji="1" lang="en-US" altLang="zh-CN" sz="2800" i="0" smtClean="0">
                                <a:latin typeface="Cambria Math" panose="02040503050406030204" pitchFamily="18" charset="0"/>
                              </a:rPr>
                              <m:t>min</m:t>
                            </m:r>
                          </m:e>
                          <m:lim>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i="1" smtClean="0">
                                <a:latin typeface="Cambria Math" panose="02040503050406030204" pitchFamily="18" charset="0"/>
                                <a:ea typeface="Cambria Math" panose="02040503050406030204" pitchFamily="18" charset="0"/>
                              </a:rPr>
                              <m:t>∈</m:t>
                            </m:r>
                            <m:sSup>
                              <m:sSupPr>
                                <m:ctrlPr>
                                  <a:rPr kumimoji="1" lang="en-US" altLang="zh-CN" sz="2800" i="1" smtClean="0">
                                    <a:latin typeface="Cambria Math" panose="02040503050406030204" pitchFamily="18" charset="0"/>
                                    <a:ea typeface="Cambria Math" panose="02040503050406030204" pitchFamily="18" charset="0"/>
                                  </a:rPr>
                                </m:ctrlPr>
                              </m:sSupPr>
                              <m:e>
                                <m:r>
                                  <a:rPr kumimoji="1" lang="en-US" altLang="zh-CN" sz="2800" i="1" smtClean="0">
                                    <a:latin typeface="Cambria Math" panose="02040503050406030204" pitchFamily="18" charset="0"/>
                                    <a:ea typeface="Cambria Math" panose="02040503050406030204" pitchFamily="18" charset="0"/>
                                  </a:rPr>
                                  <m:t>ℝ</m:t>
                                </m:r>
                              </m:e>
                              <m:sup>
                                <m:r>
                                  <a:rPr kumimoji="1" lang="en-US" altLang="zh-CN" sz="2800" b="0" i="1" smtClean="0">
                                    <a:latin typeface="Cambria Math" panose="02040503050406030204" pitchFamily="18" charset="0"/>
                                    <a:ea typeface="Cambria Math" panose="02040503050406030204" pitchFamily="18" charset="0"/>
                                  </a:rPr>
                                  <m:t>𝑑</m:t>
                                </m:r>
                              </m:sup>
                            </m:sSup>
                          </m:lim>
                        </m:limLow>
                      </m:fName>
                      <m:e>
                        <m:r>
                          <a:rPr kumimoji="1" lang="en-US" altLang="zh-CN" sz="2800" b="0" i="1" smtClean="0">
                            <a:latin typeface="Cambria Math" panose="02040503050406030204" pitchFamily="18" charset="0"/>
                          </a:rPr>
                          <m:t>𝐿𝑜𝑠𝑠</m:t>
                        </m:r>
                        <m:d>
                          <m:dPr>
                            <m:ctrlPr>
                              <a:rPr kumimoji="1" lang="en-US" altLang="zh-CN" sz="2800" b="0" i="1" smtClean="0">
                                <a:latin typeface="Cambria Math" panose="02040503050406030204" pitchFamily="18" charset="0"/>
                              </a:rPr>
                            </m:ctrlPr>
                          </m:dPr>
                          <m:e>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e>
                        </m:d>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𝑠𝑢𝑏𝑗𝑒𝑐𝑡</m:t>
                        </m:r>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𝑡𝑜</m:t>
                        </m:r>
                        <m:func>
                          <m:funcPr>
                            <m:ctrlPr>
                              <a:rPr kumimoji="1" lang="en-US" altLang="zh-CN" sz="2800" b="0" i="1" smtClean="0">
                                <a:latin typeface="Cambria Math" panose="02040503050406030204" pitchFamily="18" charset="0"/>
                              </a:rPr>
                            </m:ctrlPr>
                          </m:funcPr>
                          <m:fName>
                            <m:r>
                              <m:rPr>
                                <m:sty m:val="p"/>
                              </m:rPr>
                              <a:rPr kumimoji="1" lang="en-US" altLang="zh-CN" sz="2800" b="0" i="0" smtClean="0">
                                <a:latin typeface="Cambria Math" panose="02040503050406030204" pitchFamily="18" charset="0"/>
                              </a:rPr>
                              <m:t>max</m:t>
                            </m:r>
                          </m:fName>
                          <m:e>
                            <m:d>
                              <m:dPr>
                                <m:ctrlPr>
                                  <a:rPr kumimoji="1" lang="en-US" altLang="zh-CN" sz="2800" b="0" i="1" smtClean="0">
                                    <a:latin typeface="Cambria Math" panose="02040503050406030204" pitchFamily="18" charset="0"/>
                                  </a:rPr>
                                </m:ctrlPr>
                              </m:dPr>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𝑅𝑒</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𝜆</m:t>
                                    </m:r>
                                  </m:e>
                                  <m:sub>
                                    <m:r>
                                      <a:rPr kumimoji="1" lang="en-US" altLang="zh-CN" sz="2800" b="0" i="1" smtClean="0">
                                        <a:latin typeface="Cambria Math" panose="02040503050406030204" pitchFamily="18" charset="0"/>
                                      </a:rPr>
                                      <m:t>𝐽</m:t>
                                    </m:r>
                                  </m:sub>
                                </m:sSub>
                                <m:r>
                                  <a:rPr kumimoji="1" lang="en-US" altLang="zh-CN" sz="2800" b="0" i="1" smtClean="0">
                                    <a:latin typeface="Cambria Math" panose="02040503050406030204" pitchFamily="18" charset="0"/>
                                  </a:rPr>
                                  <m:t>(</m:t>
                                </m:r>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b="0" i="1" smtClean="0">
                                    <a:latin typeface="Cambria Math" panose="02040503050406030204" pitchFamily="18" charset="0"/>
                                  </a:rPr>
                                  <m:t>)]</m:t>
                                </m:r>
                              </m:e>
                            </m:d>
                          </m:e>
                        </m:func>
                        <m:r>
                          <a:rPr kumimoji="1" lang="en-US" altLang="zh-CN" sz="2800" i="1">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rPr>
                          <m:t>0</m:t>
                        </m:r>
                      </m:e>
                    </m:func>
                  </m:oMath>
                </a14:m>
                <a:endParaRPr kumimoji="1" lang="en-US" altLang="zh-CN" sz="2800" b="0" dirty="0">
                  <a:latin typeface="Arial" panose="020B0604020202020204" pitchFamily="34" charset="0"/>
                </a:endParaRPr>
              </a:p>
            </p:txBody>
          </p:sp>
        </mc:Choice>
        <mc:Fallback xmlns="">
          <p:sp>
            <p:nvSpPr>
              <p:cNvPr id="30" name="文本框 29">
                <a:extLst>
                  <a:ext uri="{FF2B5EF4-FFF2-40B4-BE49-F238E27FC236}">
                    <a16:creationId xmlns:a16="http://schemas.microsoft.com/office/drawing/2014/main" id="{658170F4-2105-728A-C6E4-27B6AE22C2E5}"/>
                  </a:ext>
                </a:extLst>
              </p:cNvPr>
              <p:cNvSpPr txBox="1">
                <a:spLocks noRot="1" noChangeAspect="1" noMove="1" noResize="1" noEditPoints="1" noAdjustHandles="1" noChangeArrowheads="1" noChangeShapeType="1" noTextEdit="1"/>
              </p:cNvSpPr>
              <p:nvPr/>
            </p:nvSpPr>
            <p:spPr>
              <a:xfrm>
                <a:off x="831850" y="1245852"/>
                <a:ext cx="10455275" cy="772712"/>
              </a:xfrm>
              <a:prstGeom prst="rect">
                <a:avLst/>
              </a:prstGeom>
              <a:blipFill>
                <a:blip r:embed="rId3"/>
                <a:stretch>
                  <a:fillRect l="-1166" t="-5512"/>
                </a:stretch>
              </a:blipFill>
            </p:spPr>
            <p:txBody>
              <a:bodyPr/>
              <a:lstStyle/>
              <a:p>
                <a:r>
                  <a:rPr lang="en-US">
                    <a:noFill/>
                  </a:rPr>
                  <a:t> </a:t>
                </a:r>
              </a:p>
            </p:txBody>
          </p:sp>
        </mc:Fallback>
      </mc:AlternateContent>
      <p:sp>
        <p:nvSpPr>
          <p:cNvPr id="33" name="文本框 32">
            <a:extLst>
              <a:ext uri="{FF2B5EF4-FFF2-40B4-BE49-F238E27FC236}">
                <a16:creationId xmlns:a16="http://schemas.microsoft.com/office/drawing/2014/main" id="{77A79F97-DA5A-4086-1558-F1371AED751D}"/>
              </a:ext>
            </a:extLst>
          </p:cNvPr>
          <p:cNvSpPr txBox="1"/>
          <p:nvPr/>
        </p:nvSpPr>
        <p:spPr>
          <a:xfrm>
            <a:off x="10194657" y="1373231"/>
            <a:ext cx="3288635" cy="369332"/>
          </a:xfrm>
          <a:prstGeom prst="rect">
            <a:avLst/>
          </a:prstGeom>
          <a:noFill/>
        </p:spPr>
        <p:txBody>
          <a:bodyPr wrap="square" rtlCol="0">
            <a:spAutoFit/>
          </a:bodyPr>
          <a:lstStyle/>
          <a:p>
            <a:r>
              <a:rPr kumimoji="1" lang="en-US" altLang="zh-CN" dirty="0"/>
              <a:t>Limit cycle condition</a:t>
            </a:r>
            <a:endParaRPr kumimoji="1" lang="zh-CN" altLang="en-US" dirty="0"/>
          </a:p>
        </p:txBody>
      </p:sp>
      <p:grpSp>
        <p:nvGrpSpPr>
          <p:cNvPr id="99" name="Group 98">
            <a:extLst>
              <a:ext uri="{FF2B5EF4-FFF2-40B4-BE49-F238E27FC236}">
                <a16:creationId xmlns:a16="http://schemas.microsoft.com/office/drawing/2014/main" id="{5F88A308-DCA5-CE6A-CFC9-BB3804525F62}"/>
              </a:ext>
            </a:extLst>
          </p:cNvPr>
          <p:cNvGrpSpPr/>
          <p:nvPr/>
        </p:nvGrpSpPr>
        <p:grpSpPr>
          <a:xfrm>
            <a:off x="144259" y="2379424"/>
            <a:ext cx="4905470" cy="4193896"/>
            <a:chOff x="5825724" y="1952310"/>
            <a:chExt cx="5177195" cy="4446576"/>
          </a:xfrm>
        </p:grpSpPr>
        <p:grpSp>
          <p:nvGrpSpPr>
            <p:cNvPr id="67" name="Group 66">
              <a:extLst>
                <a:ext uri="{FF2B5EF4-FFF2-40B4-BE49-F238E27FC236}">
                  <a16:creationId xmlns:a16="http://schemas.microsoft.com/office/drawing/2014/main" id="{3AA11A8B-CBB5-BA1E-4873-96BE6A07A1F5}"/>
                </a:ext>
              </a:extLst>
            </p:cNvPr>
            <p:cNvGrpSpPr/>
            <p:nvPr/>
          </p:nvGrpSpPr>
          <p:grpSpPr>
            <a:xfrm>
              <a:off x="5825724" y="1952310"/>
              <a:ext cx="4756514" cy="1500593"/>
              <a:chOff x="5825724" y="1952310"/>
              <a:chExt cx="4756514" cy="1500593"/>
            </a:xfrm>
          </p:grpSpPr>
          <p:grpSp>
            <p:nvGrpSpPr>
              <p:cNvPr id="54" name="Group 53">
                <a:extLst>
                  <a:ext uri="{FF2B5EF4-FFF2-40B4-BE49-F238E27FC236}">
                    <a16:creationId xmlns:a16="http://schemas.microsoft.com/office/drawing/2014/main" id="{E1A6D9D4-FF59-EF08-2D9A-BC46A2B7C8EE}"/>
                  </a:ext>
                </a:extLst>
              </p:cNvPr>
              <p:cNvGrpSpPr/>
              <p:nvPr/>
            </p:nvGrpSpPr>
            <p:grpSpPr>
              <a:xfrm>
                <a:off x="6203397" y="1952310"/>
                <a:ext cx="4378841" cy="1500593"/>
                <a:chOff x="6461053" y="2126922"/>
                <a:chExt cx="4378841" cy="1225987"/>
              </a:xfrm>
            </p:grpSpPr>
            <p:sp>
              <p:nvSpPr>
                <p:cNvPr id="4" name="Rectangle 3">
                  <a:extLst>
                    <a:ext uri="{FF2B5EF4-FFF2-40B4-BE49-F238E27FC236}">
                      <a16:creationId xmlns:a16="http://schemas.microsoft.com/office/drawing/2014/main" id="{C9FA485C-BFD1-9E4F-62EC-34430201B2C4}"/>
                    </a:ext>
                  </a:extLst>
                </p:cNvPr>
                <p:cNvSpPr/>
                <p:nvPr/>
              </p:nvSpPr>
              <p:spPr>
                <a:xfrm>
                  <a:off x="6469914" y="2126922"/>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5058D187-6188-03E4-DD41-B6A893CE1873}"/>
                    </a:ext>
                  </a:extLst>
                </p:cNvPr>
                <p:cNvSpPr/>
                <p:nvPr/>
              </p:nvSpPr>
              <p:spPr>
                <a:xfrm>
                  <a:off x="6478772" y="2296633"/>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1D011CD-6207-5819-A791-2879EF3707B9}"/>
                    </a:ext>
                  </a:extLst>
                </p:cNvPr>
                <p:cNvCxnSpPr/>
                <p:nvPr/>
              </p:nvCxnSpPr>
              <p:spPr>
                <a:xfrm>
                  <a:off x="6469914" y="2615609"/>
                  <a:ext cx="436111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82669F1-0DEA-FDBD-9445-47B1EE714C63}"/>
                    </a:ext>
                  </a:extLst>
                </p:cNvPr>
                <p:cNvSpPr/>
                <p:nvPr/>
              </p:nvSpPr>
              <p:spPr>
                <a:xfrm>
                  <a:off x="6461053" y="2126922"/>
                  <a:ext cx="4369980" cy="908566"/>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73F4811A-63B3-BC1B-5E3C-FFAC08B8EB42}"/>
                    </a:ext>
                  </a:extLst>
                </p:cNvPr>
                <p:cNvCxnSpPr>
                  <a:cxnSpLocks/>
                </p:cNvCxnSpPr>
                <p:nvPr/>
              </p:nvCxnSpPr>
              <p:spPr>
                <a:xfrm>
                  <a:off x="6478772" y="3176539"/>
                  <a:ext cx="4352261" cy="230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745D94-73EF-4D3B-0A90-7F035A0A373B}"/>
                      </a:ext>
                    </a:extLst>
                  </p:cNvPr>
                  <p:cNvSpPr txBox="1"/>
                  <p:nvPr/>
                </p:nvSpPr>
                <p:spPr>
                  <a:xfrm rot="16200000">
                    <a:off x="5421181" y="2376831"/>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64" name="TextBox 63">
                    <a:extLst>
                      <a:ext uri="{FF2B5EF4-FFF2-40B4-BE49-F238E27FC236}">
                        <a16:creationId xmlns:a16="http://schemas.microsoft.com/office/drawing/2014/main" id="{4E745D94-73EF-4D3B-0A90-7F035A0A373B}"/>
                      </a:ext>
                    </a:extLst>
                  </p:cNvPr>
                  <p:cNvSpPr txBox="1">
                    <a:spLocks noRot="1" noChangeAspect="1" noMove="1" noResize="1" noEditPoints="1" noAdjustHandles="1" noChangeArrowheads="1" noChangeShapeType="1" noTextEdit="1"/>
                  </p:cNvSpPr>
                  <p:nvPr/>
                </p:nvSpPr>
                <p:spPr>
                  <a:xfrm rot="16200000">
                    <a:off x="5421181" y="2376831"/>
                    <a:ext cx="1178417" cy="369332"/>
                  </a:xfrm>
                  <a:prstGeom prst="rect">
                    <a:avLst/>
                  </a:prstGeom>
                  <a:blipFill>
                    <a:blip r:embed="rId4"/>
                    <a:stretch>
                      <a:fillRect l="-24561" t="-10440" r="-14035"/>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6A586C60-3E03-6904-DBDF-78F84D169809}"/>
                </a:ext>
              </a:extLst>
            </p:cNvPr>
            <p:cNvGrpSpPr/>
            <p:nvPr/>
          </p:nvGrpSpPr>
          <p:grpSpPr>
            <a:xfrm>
              <a:off x="5851027" y="3451131"/>
              <a:ext cx="4731211" cy="1500593"/>
              <a:chOff x="5861661" y="3969042"/>
              <a:chExt cx="4731211" cy="1500593"/>
            </a:xfrm>
          </p:grpSpPr>
          <p:sp>
            <p:nvSpPr>
              <p:cNvPr id="28" name="Rectangle: Rounded Corners 27">
                <a:extLst>
                  <a:ext uri="{FF2B5EF4-FFF2-40B4-BE49-F238E27FC236}">
                    <a16:creationId xmlns:a16="http://schemas.microsoft.com/office/drawing/2014/main" id="{490940B2-D12C-6BE3-40B7-3B2676539592}"/>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53" name="Group 52">
                <a:extLst>
                  <a:ext uri="{FF2B5EF4-FFF2-40B4-BE49-F238E27FC236}">
                    <a16:creationId xmlns:a16="http://schemas.microsoft.com/office/drawing/2014/main" id="{EE894BC3-61B9-5030-E9E1-48B3CB44EF97}"/>
                  </a:ext>
                </a:extLst>
              </p:cNvPr>
              <p:cNvGrpSpPr/>
              <p:nvPr/>
            </p:nvGrpSpPr>
            <p:grpSpPr>
              <a:xfrm>
                <a:off x="6217057" y="3969042"/>
                <a:ext cx="4369980" cy="1500593"/>
                <a:chOff x="6469914" y="3352909"/>
                <a:chExt cx="4369980" cy="1225987"/>
              </a:xfrm>
            </p:grpSpPr>
            <p:sp>
              <p:nvSpPr>
                <p:cNvPr id="31" name="Rectangle 30">
                  <a:extLst>
                    <a:ext uri="{FF2B5EF4-FFF2-40B4-BE49-F238E27FC236}">
                      <a16:creationId xmlns:a16="http://schemas.microsoft.com/office/drawing/2014/main" id="{937D2D49-C12C-CCF5-12D5-10782CBD62D4}"/>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A26E2DB9-B783-58F4-9F51-6CE2797435DB}"/>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Oval 57">
                <a:extLst>
                  <a:ext uri="{FF2B5EF4-FFF2-40B4-BE49-F238E27FC236}">
                    <a16:creationId xmlns:a16="http://schemas.microsoft.com/office/drawing/2014/main" id="{77B5741D-35AD-4CC5-EEB7-AA151DC2B36F}"/>
                  </a:ext>
                </a:extLst>
              </p:cNvPr>
              <p:cNvSpPr/>
              <p:nvPr/>
            </p:nvSpPr>
            <p:spPr>
              <a:xfrm>
                <a:off x="8363838" y="4565176"/>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C300BE7C-49B3-F472-7477-F879C2829180}"/>
                  </a:ext>
                </a:extLst>
              </p:cNvPr>
              <p:cNvSpPr/>
              <p:nvPr/>
            </p:nvSpPr>
            <p:spPr>
              <a:xfrm>
                <a:off x="6219346" y="4494115"/>
                <a:ext cx="4359349" cy="443893"/>
              </a:xfrm>
              <a:custGeom>
                <a:avLst/>
                <a:gdLst>
                  <a:gd name="connsiteX0" fmla="*/ 0 w 4359349"/>
                  <a:gd name="connsiteY0" fmla="*/ 380097 h 443893"/>
                  <a:gd name="connsiteX1" fmla="*/ 723014 w 4359349"/>
                  <a:gd name="connsiteY1" fmla="*/ 11502 h 443893"/>
                  <a:gd name="connsiteX2" fmla="*/ 2296633 w 4359349"/>
                  <a:gd name="connsiteY2" fmla="*/ 124916 h 443893"/>
                  <a:gd name="connsiteX3" fmla="*/ 4359349 w 4359349"/>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4359349" h="443893">
                    <a:moveTo>
                      <a:pt x="0" y="380097"/>
                    </a:moveTo>
                    <a:cubicBezTo>
                      <a:pt x="170121" y="217064"/>
                      <a:pt x="340242" y="54032"/>
                      <a:pt x="723014" y="11502"/>
                    </a:cubicBezTo>
                    <a:cubicBezTo>
                      <a:pt x="1105786" y="-31028"/>
                      <a:pt x="1690577" y="52851"/>
                      <a:pt x="2296633" y="124916"/>
                    </a:cubicBezTo>
                    <a:cubicBezTo>
                      <a:pt x="2902689" y="196981"/>
                      <a:pt x="3997842" y="434442"/>
                      <a:pt x="4359349" y="443893"/>
                    </a:cubicBez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9F95DC5-07CB-A559-68FF-C3CBAF160E3F}"/>
                  </a:ext>
                </a:extLst>
              </p:cNvPr>
              <p:cNvSpPr/>
              <p:nvPr/>
            </p:nvSpPr>
            <p:spPr>
              <a:xfrm>
                <a:off x="6212258" y="4165375"/>
                <a:ext cx="2197395" cy="985284"/>
              </a:xfrm>
              <a:custGeom>
                <a:avLst/>
                <a:gdLst>
                  <a:gd name="connsiteX0" fmla="*/ 0 w 2197395"/>
                  <a:gd name="connsiteY0" fmla="*/ 297712 h 985284"/>
                  <a:gd name="connsiteX1" fmla="*/ 212651 w 2197395"/>
                  <a:gd name="connsiteY1" fmla="*/ 113414 h 985284"/>
                  <a:gd name="connsiteX2" fmla="*/ 432390 w 2197395"/>
                  <a:gd name="connsiteY2" fmla="*/ 28353 h 985284"/>
                  <a:gd name="connsiteX3" fmla="*/ 730102 w 2197395"/>
                  <a:gd name="connsiteY3" fmla="*/ 0 h 985284"/>
                  <a:gd name="connsiteX4" fmla="*/ 1169581 w 2197395"/>
                  <a:gd name="connsiteY4" fmla="*/ 0 h 985284"/>
                  <a:gd name="connsiteX5" fmla="*/ 1446027 w 2197395"/>
                  <a:gd name="connsiteY5" fmla="*/ 85060 h 985284"/>
                  <a:gd name="connsiteX6" fmla="*/ 1793358 w 2197395"/>
                  <a:gd name="connsiteY6" fmla="*/ 205563 h 985284"/>
                  <a:gd name="connsiteX7" fmla="*/ 1977655 w 2197395"/>
                  <a:gd name="connsiteY7" fmla="*/ 304800 h 985284"/>
                  <a:gd name="connsiteX8" fmla="*/ 2169041 w 2197395"/>
                  <a:gd name="connsiteY8" fmla="*/ 396949 h 985284"/>
                  <a:gd name="connsiteX9" fmla="*/ 2197395 w 2197395"/>
                  <a:gd name="connsiteY9" fmla="*/ 446567 h 985284"/>
                  <a:gd name="connsiteX10" fmla="*/ 2041451 w 2197395"/>
                  <a:gd name="connsiteY10" fmla="*/ 545805 h 985284"/>
                  <a:gd name="connsiteX11" fmla="*/ 1906772 w 2197395"/>
                  <a:gd name="connsiteY11" fmla="*/ 552893 h 985284"/>
                  <a:gd name="connsiteX12" fmla="*/ 1736651 w 2197395"/>
                  <a:gd name="connsiteY12" fmla="*/ 552893 h 985284"/>
                  <a:gd name="connsiteX13" fmla="*/ 1467293 w 2197395"/>
                  <a:gd name="connsiteY13" fmla="*/ 531628 h 985284"/>
                  <a:gd name="connsiteX14" fmla="*/ 1226288 w 2197395"/>
                  <a:gd name="connsiteY14" fmla="*/ 567070 h 985284"/>
                  <a:gd name="connsiteX15" fmla="*/ 956930 w 2197395"/>
                  <a:gd name="connsiteY15" fmla="*/ 630865 h 985284"/>
                  <a:gd name="connsiteX16" fmla="*/ 637953 w 2197395"/>
                  <a:gd name="connsiteY16" fmla="*/ 751367 h 985284"/>
                  <a:gd name="connsiteX17" fmla="*/ 425302 w 2197395"/>
                  <a:gd name="connsiteY17" fmla="*/ 815163 h 985284"/>
                  <a:gd name="connsiteX18" fmla="*/ 255181 w 2197395"/>
                  <a:gd name="connsiteY18" fmla="*/ 886047 h 985284"/>
                  <a:gd name="connsiteX19" fmla="*/ 106325 w 2197395"/>
                  <a:gd name="connsiteY19" fmla="*/ 949842 h 985284"/>
                  <a:gd name="connsiteX20" fmla="*/ 0 w 2197395"/>
                  <a:gd name="connsiteY20" fmla="*/ 985284 h 98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7395" h="985284">
                    <a:moveTo>
                      <a:pt x="0" y="297712"/>
                    </a:moveTo>
                    <a:lnTo>
                      <a:pt x="212651" y="113414"/>
                    </a:lnTo>
                    <a:lnTo>
                      <a:pt x="432390" y="28353"/>
                    </a:lnTo>
                    <a:lnTo>
                      <a:pt x="730102" y="0"/>
                    </a:lnTo>
                    <a:lnTo>
                      <a:pt x="1169581" y="0"/>
                    </a:lnTo>
                    <a:lnTo>
                      <a:pt x="1446027" y="85060"/>
                    </a:lnTo>
                    <a:lnTo>
                      <a:pt x="1793358" y="205563"/>
                    </a:lnTo>
                    <a:lnTo>
                      <a:pt x="1977655" y="304800"/>
                    </a:lnTo>
                    <a:lnTo>
                      <a:pt x="2169041" y="396949"/>
                    </a:lnTo>
                    <a:lnTo>
                      <a:pt x="2197395" y="446567"/>
                    </a:lnTo>
                    <a:lnTo>
                      <a:pt x="2041451" y="545805"/>
                    </a:lnTo>
                    <a:lnTo>
                      <a:pt x="1906772" y="552893"/>
                    </a:lnTo>
                    <a:lnTo>
                      <a:pt x="1736651" y="552893"/>
                    </a:lnTo>
                    <a:lnTo>
                      <a:pt x="1467293" y="531628"/>
                    </a:lnTo>
                    <a:lnTo>
                      <a:pt x="1226288" y="567070"/>
                    </a:lnTo>
                    <a:lnTo>
                      <a:pt x="956930" y="630865"/>
                    </a:lnTo>
                    <a:lnTo>
                      <a:pt x="637953" y="751367"/>
                    </a:lnTo>
                    <a:lnTo>
                      <a:pt x="425302" y="815163"/>
                    </a:lnTo>
                    <a:lnTo>
                      <a:pt x="255181" y="886047"/>
                    </a:lnTo>
                    <a:lnTo>
                      <a:pt x="106325" y="949842"/>
                    </a:lnTo>
                    <a:lnTo>
                      <a:pt x="0" y="985284"/>
                    </a:lnTo>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p:txBody>
          </p:sp>
          <p:sp>
            <p:nvSpPr>
              <p:cNvPr id="62" name="Freeform: Shape 61">
                <a:extLst>
                  <a:ext uri="{FF2B5EF4-FFF2-40B4-BE49-F238E27FC236}">
                    <a16:creationId xmlns:a16="http://schemas.microsoft.com/office/drawing/2014/main" id="{542760C9-A284-2053-C92F-CB894A3F5D59}"/>
                  </a:ext>
                </a:extLst>
              </p:cNvPr>
              <p:cNvSpPr/>
              <p:nvPr/>
            </p:nvSpPr>
            <p:spPr>
              <a:xfrm>
                <a:off x="8423830" y="4406380"/>
                <a:ext cx="2169042" cy="921488"/>
              </a:xfrm>
              <a:custGeom>
                <a:avLst/>
                <a:gdLst>
                  <a:gd name="connsiteX0" fmla="*/ 0 w 2169042"/>
                  <a:gd name="connsiteY0" fmla="*/ 198474 h 921488"/>
                  <a:gd name="connsiteX1" fmla="*/ 241004 w 2169042"/>
                  <a:gd name="connsiteY1" fmla="*/ 134679 h 921488"/>
                  <a:gd name="connsiteX2" fmla="*/ 382772 w 2169042"/>
                  <a:gd name="connsiteY2" fmla="*/ 106325 h 921488"/>
                  <a:gd name="connsiteX3" fmla="*/ 623776 w 2169042"/>
                  <a:gd name="connsiteY3" fmla="*/ 77972 h 921488"/>
                  <a:gd name="connsiteX4" fmla="*/ 730102 w 2169042"/>
                  <a:gd name="connsiteY4" fmla="*/ 56707 h 921488"/>
                  <a:gd name="connsiteX5" fmla="*/ 1169581 w 2169042"/>
                  <a:gd name="connsiteY5" fmla="*/ 56707 h 921488"/>
                  <a:gd name="connsiteX6" fmla="*/ 1304260 w 2169042"/>
                  <a:gd name="connsiteY6" fmla="*/ 21265 h 921488"/>
                  <a:gd name="connsiteX7" fmla="*/ 1474381 w 2169042"/>
                  <a:gd name="connsiteY7" fmla="*/ 0 h 921488"/>
                  <a:gd name="connsiteX8" fmla="*/ 1850065 w 2169042"/>
                  <a:gd name="connsiteY8" fmla="*/ 49618 h 921488"/>
                  <a:gd name="connsiteX9" fmla="*/ 2126511 w 2169042"/>
                  <a:gd name="connsiteY9" fmla="*/ 21265 h 921488"/>
                  <a:gd name="connsiteX10" fmla="*/ 2169042 w 2169042"/>
                  <a:gd name="connsiteY10" fmla="*/ 21265 h 921488"/>
                  <a:gd name="connsiteX11" fmla="*/ 2169042 w 2169042"/>
                  <a:gd name="connsiteY11" fmla="*/ 921488 h 921488"/>
                  <a:gd name="connsiteX12" fmla="*/ 1991832 w 2169042"/>
                  <a:gd name="connsiteY12" fmla="*/ 829339 h 921488"/>
                  <a:gd name="connsiteX13" fmla="*/ 1871330 w 2169042"/>
                  <a:gd name="connsiteY13" fmla="*/ 786809 h 921488"/>
                  <a:gd name="connsiteX14" fmla="*/ 1630325 w 2169042"/>
                  <a:gd name="connsiteY14" fmla="*/ 723014 h 921488"/>
                  <a:gd name="connsiteX15" fmla="*/ 1247553 w 2169042"/>
                  <a:gd name="connsiteY15" fmla="*/ 637953 h 921488"/>
                  <a:gd name="connsiteX16" fmla="*/ 914400 w 2169042"/>
                  <a:gd name="connsiteY16" fmla="*/ 545804 h 921488"/>
                  <a:gd name="connsiteX17" fmla="*/ 652130 w 2169042"/>
                  <a:gd name="connsiteY17" fmla="*/ 439479 h 921488"/>
                  <a:gd name="connsiteX18" fmla="*/ 226828 w 2169042"/>
                  <a:gd name="connsiteY18" fmla="*/ 297711 h 921488"/>
                  <a:gd name="connsiteX19" fmla="*/ 120502 w 2169042"/>
                  <a:gd name="connsiteY19" fmla="*/ 269358 h 921488"/>
                  <a:gd name="connsiteX20" fmla="*/ 0 w 2169042"/>
                  <a:gd name="connsiteY20" fmla="*/ 198474 h 92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69042" h="921488">
                    <a:moveTo>
                      <a:pt x="0" y="198474"/>
                    </a:moveTo>
                    <a:lnTo>
                      <a:pt x="241004" y="134679"/>
                    </a:lnTo>
                    <a:lnTo>
                      <a:pt x="382772" y="106325"/>
                    </a:lnTo>
                    <a:lnTo>
                      <a:pt x="623776" y="77972"/>
                    </a:lnTo>
                    <a:cubicBezTo>
                      <a:pt x="725324" y="56212"/>
                      <a:pt x="689184" y="56707"/>
                      <a:pt x="730102" y="56707"/>
                    </a:cubicBezTo>
                    <a:lnTo>
                      <a:pt x="1169581" y="56707"/>
                    </a:lnTo>
                    <a:lnTo>
                      <a:pt x="1304260" y="21265"/>
                    </a:lnTo>
                    <a:lnTo>
                      <a:pt x="1474381" y="0"/>
                    </a:lnTo>
                    <a:lnTo>
                      <a:pt x="1850065" y="49618"/>
                    </a:lnTo>
                    <a:lnTo>
                      <a:pt x="2126511" y="21265"/>
                    </a:lnTo>
                    <a:lnTo>
                      <a:pt x="2169042" y="21265"/>
                    </a:lnTo>
                    <a:lnTo>
                      <a:pt x="2169042" y="921488"/>
                    </a:lnTo>
                    <a:lnTo>
                      <a:pt x="1991832" y="829339"/>
                    </a:lnTo>
                    <a:lnTo>
                      <a:pt x="1871330" y="786809"/>
                    </a:lnTo>
                    <a:lnTo>
                      <a:pt x="1630325" y="723014"/>
                    </a:lnTo>
                    <a:lnTo>
                      <a:pt x="1247553" y="637953"/>
                    </a:lnTo>
                    <a:lnTo>
                      <a:pt x="914400" y="545804"/>
                    </a:lnTo>
                    <a:lnTo>
                      <a:pt x="652130" y="439479"/>
                    </a:lnTo>
                    <a:lnTo>
                      <a:pt x="226828" y="297711"/>
                    </a:lnTo>
                    <a:lnTo>
                      <a:pt x="120502" y="269358"/>
                    </a:lnTo>
                    <a:lnTo>
                      <a:pt x="0" y="198474"/>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BF73ADA-4285-F83A-131B-079039DE4856}"/>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66" name="TextBox 65">
                    <a:extLst>
                      <a:ext uri="{FF2B5EF4-FFF2-40B4-BE49-F238E27FC236}">
                        <a16:creationId xmlns:a16="http://schemas.microsoft.com/office/drawing/2014/main" id="{7BF73ADA-4285-F83A-131B-079039DE4856}"/>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5"/>
                    <a:stretch>
                      <a:fillRect l="-24561" t="-10383" r="-12281"/>
                    </a:stretch>
                  </a:blipFill>
                </p:spPr>
                <p:txBody>
                  <a:bodyPr/>
                  <a:lstStyle/>
                  <a:p>
                    <a:r>
                      <a:rPr lang="en-US">
                        <a:noFill/>
                      </a:rPr>
                      <a:t> </a:t>
                    </a:r>
                  </a:p>
                </p:txBody>
              </p:sp>
            </mc:Fallback>
          </mc:AlternateContent>
        </p:grpSp>
        <p:sp>
          <p:nvSpPr>
            <p:cNvPr id="69" name="Freeform: Shape 68">
              <a:extLst>
                <a:ext uri="{FF2B5EF4-FFF2-40B4-BE49-F238E27FC236}">
                  <a16:creationId xmlns:a16="http://schemas.microsoft.com/office/drawing/2014/main" id="{04A613EF-9B99-AF86-E834-5AC772E0EAF6}"/>
                </a:ext>
              </a:extLst>
            </p:cNvPr>
            <p:cNvSpPr/>
            <p:nvPr/>
          </p:nvSpPr>
          <p:spPr>
            <a:xfrm>
              <a:off x="6214056" y="4579483"/>
              <a:ext cx="4327302" cy="375325"/>
            </a:xfrm>
            <a:custGeom>
              <a:avLst/>
              <a:gdLst>
                <a:gd name="connsiteX0" fmla="*/ 0 w 4327302"/>
                <a:gd name="connsiteY0" fmla="*/ 301271 h 375325"/>
                <a:gd name="connsiteX1" fmla="*/ 489398 w 4327302"/>
                <a:gd name="connsiteY1" fmla="*/ 211119 h 375325"/>
                <a:gd name="connsiteX2" fmla="*/ 637505 w 4327302"/>
                <a:gd name="connsiteY2" fmla="*/ 17936 h 375325"/>
                <a:gd name="connsiteX3" fmla="*/ 850006 w 4327302"/>
                <a:gd name="connsiteY3" fmla="*/ 17936 h 375325"/>
                <a:gd name="connsiteX4" fmla="*/ 1088265 w 4327302"/>
                <a:gd name="connsiteY4" fmla="*/ 101649 h 375325"/>
                <a:gd name="connsiteX5" fmla="*/ 1300767 w 4327302"/>
                <a:gd name="connsiteY5" fmla="*/ 153164 h 375325"/>
                <a:gd name="connsiteX6" fmla="*/ 1506829 w 4327302"/>
                <a:gd name="connsiteY6" fmla="*/ 211119 h 375325"/>
                <a:gd name="connsiteX7" fmla="*/ 1719330 w 4327302"/>
                <a:gd name="connsiteY7" fmla="*/ 269074 h 375325"/>
                <a:gd name="connsiteX8" fmla="*/ 1860998 w 4327302"/>
                <a:gd name="connsiteY8" fmla="*/ 352787 h 375325"/>
                <a:gd name="connsiteX9" fmla="*/ 1918952 w 4327302"/>
                <a:gd name="connsiteY9" fmla="*/ 372105 h 375325"/>
                <a:gd name="connsiteX10" fmla="*/ 2240924 w 4327302"/>
                <a:gd name="connsiteY10" fmla="*/ 365666 h 375325"/>
                <a:gd name="connsiteX11" fmla="*/ 2472744 w 4327302"/>
                <a:gd name="connsiteY11" fmla="*/ 281953 h 375325"/>
                <a:gd name="connsiteX12" fmla="*/ 2653048 w 4327302"/>
                <a:gd name="connsiteY12" fmla="*/ 243316 h 375325"/>
                <a:gd name="connsiteX13" fmla="*/ 2859110 w 4327302"/>
                <a:gd name="connsiteY13" fmla="*/ 230438 h 375325"/>
                <a:gd name="connsiteX14" fmla="*/ 3058733 w 4327302"/>
                <a:gd name="connsiteY14" fmla="*/ 223998 h 375325"/>
                <a:gd name="connsiteX15" fmla="*/ 3232598 w 4327302"/>
                <a:gd name="connsiteY15" fmla="*/ 236877 h 375325"/>
                <a:gd name="connsiteX16" fmla="*/ 3496614 w 4327302"/>
                <a:gd name="connsiteY16" fmla="*/ 256195 h 375325"/>
                <a:gd name="connsiteX17" fmla="*/ 3882981 w 4327302"/>
                <a:gd name="connsiteY17" fmla="*/ 223998 h 375325"/>
                <a:gd name="connsiteX18" fmla="*/ 4037527 w 4327302"/>
                <a:gd name="connsiteY18" fmla="*/ 185361 h 375325"/>
                <a:gd name="connsiteX19" fmla="*/ 4237150 w 4327302"/>
                <a:gd name="connsiteY19" fmla="*/ 185361 h 375325"/>
                <a:gd name="connsiteX20" fmla="*/ 4327302 w 4327302"/>
                <a:gd name="connsiteY20" fmla="*/ 185361 h 37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7302" h="375325">
                  <a:moveTo>
                    <a:pt x="0" y="301271"/>
                  </a:moveTo>
                  <a:cubicBezTo>
                    <a:pt x="191573" y="279806"/>
                    <a:pt x="383147" y="258341"/>
                    <a:pt x="489398" y="211119"/>
                  </a:cubicBezTo>
                  <a:cubicBezTo>
                    <a:pt x="595649" y="163897"/>
                    <a:pt x="577404" y="50133"/>
                    <a:pt x="637505" y="17936"/>
                  </a:cubicBezTo>
                  <a:cubicBezTo>
                    <a:pt x="697606" y="-14261"/>
                    <a:pt x="774879" y="3984"/>
                    <a:pt x="850006" y="17936"/>
                  </a:cubicBezTo>
                  <a:cubicBezTo>
                    <a:pt x="925133" y="31888"/>
                    <a:pt x="1013138" y="79111"/>
                    <a:pt x="1088265" y="101649"/>
                  </a:cubicBezTo>
                  <a:cubicBezTo>
                    <a:pt x="1163392" y="124187"/>
                    <a:pt x="1231006" y="134919"/>
                    <a:pt x="1300767" y="153164"/>
                  </a:cubicBezTo>
                  <a:cubicBezTo>
                    <a:pt x="1370528" y="171409"/>
                    <a:pt x="1506829" y="211119"/>
                    <a:pt x="1506829" y="211119"/>
                  </a:cubicBezTo>
                  <a:cubicBezTo>
                    <a:pt x="1576589" y="230437"/>
                    <a:pt x="1660302" y="245463"/>
                    <a:pt x="1719330" y="269074"/>
                  </a:cubicBezTo>
                  <a:cubicBezTo>
                    <a:pt x="1778358" y="292685"/>
                    <a:pt x="1827728" y="335615"/>
                    <a:pt x="1860998" y="352787"/>
                  </a:cubicBezTo>
                  <a:cubicBezTo>
                    <a:pt x="1894268" y="369959"/>
                    <a:pt x="1855631" y="369959"/>
                    <a:pt x="1918952" y="372105"/>
                  </a:cubicBezTo>
                  <a:cubicBezTo>
                    <a:pt x="1982273" y="374252"/>
                    <a:pt x="2148625" y="380691"/>
                    <a:pt x="2240924" y="365666"/>
                  </a:cubicBezTo>
                  <a:cubicBezTo>
                    <a:pt x="2333223" y="350641"/>
                    <a:pt x="2404057" y="302345"/>
                    <a:pt x="2472744" y="281953"/>
                  </a:cubicBezTo>
                  <a:cubicBezTo>
                    <a:pt x="2541431" y="261561"/>
                    <a:pt x="2588654" y="251902"/>
                    <a:pt x="2653048" y="243316"/>
                  </a:cubicBezTo>
                  <a:cubicBezTo>
                    <a:pt x="2717442" y="234730"/>
                    <a:pt x="2791496" y="233658"/>
                    <a:pt x="2859110" y="230438"/>
                  </a:cubicBezTo>
                  <a:cubicBezTo>
                    <a:pt x="2926724" y="227218"/>
                    <a:pt x="2996485" y="222925"/>
                    <a:pt x="3058733" y="223998"/>
                  </a:cubicBezTo>
                  <a:cubicBezTo>
                    <a:pt x="3120981" y="225071"/>
                    <a:pt x="3232598" y="236877"/>
                    <a:pt x="3232598" y="236877"/>
                  </a:cubicBezTo>
                  <a:cubicBezTo>
                    <a:pt x="3305578" y="242243"/>
                    <a:pt x="3388217" y="258341"/>
                    <a:pt x="3496614" y="256195"/>
                  </a:cubicBezTo>
                  <a:cubicBezTo>
                    <a:pt x="3605011" y="254049"/>
                    <a:pt x="3792829" y="235804"/>
                    <a:pt x="3882981" y="223998"/>
                  </a:cubicBezTo>
                  <a:cubicBezTo>
                    <a:pt x="3973133" y="212192"/>
                    <a:pt x="3978499" y="191800"/>
                    <a:pt x="4037527" y="185361"/>
                  </a:cubicBezTo>
                  <a:cubicBezTo>
                    <a:pt x="4096555" y="178922"/>
                    <a:pt x="4237150" y="185361"/>
                    <a:pt x="4237150" y="185361"/>
                  </a:cubicBezTo>
                  <a:cubicBezTo>
                    <a:pt x="4285446" y="185361"/>
                    <a:pt x="4292958" y="229364"/>
                    <a:pt x="4327302" y="185361"/>
                  </a:cubicBezTo>
                </a:path>
              </a:pathLst>
            </a:cu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1FEEEB49-2F63-5592-A1F7-DAB3C7666E0D}"/>
                </a:ext>
              </a:extLst>
            </p:cNvPr>
            <p:cNvSpPr/>
            <p:nvPr/>
          </p:nvSpPr>
          <p:spPr>
            <a:xfrm rot="10800000">
              <a:off x="6866183" y="4435879"/>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E49C785-EBAA-C7BE-BB98-508995FAD50F}"/>
                </a:ext>
              </a:extLst>
            </p:cNvPr>
            <p:cNvGrpSpPr/>
            <p:nvPr/>
          </p:nvGrpSpPr>
          <p:grpSpPr>
            <a:xfrm>
              <a:off x="5851026" y="4898293"/>
              <a:ext cx="4725376" cy="1500593"/>
              <a:chOff x="5861661" y="3969042"/>
              <a:chExt cx="4725376" cy="1500593"/>
            </a:xfrm>
          </p:grpSpPr>
          <p:sp>
            <p:nvSpPr>
              <p:cNvPr id="74" name="Rectangle: Rounded Corners 73">
                <a:extLst>
                  <a:ext uri="{FF2B5EF4-FFF2-40B4-BE49-F238E27FC236}">
                    <a16:creationId xmlns:a16="http://schemas.microsoft.com/office/drawing/2014/main" id="{45797363-EC9D-1328-2052-22F88DACEBEF}"/>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75" name="Group 74">
                <a:extLst>
                  <a:ext uri="{FF2B5EF4-FFF2-40B4-BE49-F238E27FC236}">
                    <a16:creationId xmlns:a16="http://schemas.microsoft.com/office/drawing/2014/main" id="{EC33C388-7050-9BAF-0746-B61AB9BBA14A}"/>
                  </a:ext>
                </a:extLst>
              </p:cNvPr>
              <p:cNvGrpSpPr/>
              <p:nvPr/>
            </p:nvGrpSpPr>
            <p:grpSpPr>
              <a:xfrm>
                <a:off x="6217057" y="3969042"/>
                <a:ext cx="4369980" cy="1500593"/>
                <a:chOff x="6469914" y="3352909"/>
                <a:chExt cx="4369980" cy="1225987"/>
              </a:xfrm>
            </p:grpSpPr>
            <p:sp>
              <p:nvSpPr>
                <p:cNvPr id="81" name="Rectangle 80">
                  <a:extLst>
                    <a:ext uri="{FF2B5EF4-FFF2-40B4-BE49-F238E27FC236}">
                      <a16:creationId xmlns:a16="http://schemas.microsoft.com/office/drawing/2014/main" id="{F620B91D-0412-DE05-64BB-C1357A3743BE}"/>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B192739-53C9-99F9-059B-D2C030BE66AC}"/>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Oval 75">
                <a:extLst>
                  <a:ext uri="{FF2B5EF4-FFF2-40B4-BE49-F238E27FC236}">
                    <a16:creationId xmlns:a16="http://schemas.microsoft.com/office/drawing/2014/main" id="{9CC7D46D-AE11-92F8-4D6E-8AEEB0C45052}"/>
                  </a:ext>
                </a:extLst>
              </p:cNvPr>
              <p:cNvSpPr/>
              <p:nvPr/>
            </p:nvSpPr>
            <p:spPr>
              <a:xfrm>
                <a:off x="8363838" y="4565176"/>
                <a:ext cx="92149" cy="9214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E1F81B2-EA55-8284-84C6-26A21826A161}"/>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80" name="TextBox 79">
                    <a:extLst>
                      <a:ext uri="{FF2B5EF4-FFF2-40B4-BE49-F238E27FC236}">
                        <a16:creationId xmlns:a16="http://schemas.microsoft.com/office/drawing/2014/main" id="{EE1F81B2-EA55-8284-84C6-26A21826A161}"/>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6"/>
                    <a:stretch>
                      <a:fillRect l="-24561" t="-10383" r="-12281"/>
                    </a:stretch>
                  </a:blipFill>
                </p:spPr>
                <p:txBody>
                  <a:bodyPr/>
                  <a:lstStyle/>
                  <a:p>
                    <a:r>
                      <a:rPr lang="en-US">
                        <a:noFill/>
                      </a:rPr>
                      <a:t> </a:t>
                    </a:r>
                  </a:p>
                </p:txBody>
              </p:sp>
            </mc:Fallback>
          </mc:AlternateContent>
        </p:grpSp>
        <p:sp>
          <p:nvSpPr>
            <p:cNvPr id="85" name="Oval 84">
              <a:extLst>
                <a:ext uri="{FF2B5EF4-FFF2-40B4-BE49-F238E27FC236}">
                  <a16:creationId xmlns:a16="http://schemas.microsoft.com/office/drawing/2014/main" id="{B4D99948-E5CC-3D69-F45D-4CE67FC9F20B}"/>
                </a:ext>
              </a:extLst>
            </p:cNvPr>
            <p:cNvSpPr/>
            <p:nvPr/>
          </p:nvSpPr>
          <p:spPr>
            <a:xfrm>
              <a:off x="6916699" y="5188315"/>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6D7C4AD1-6D1A-DC82-8E95-04E853CA1779}"/>
                </a:ext>
              </a:extLst>
            </p:cNvPr>
            <p:cNvSpPr/>
            <p:nvPr/>
          </p:nvSpPr>
          <p:spPr>
            <a:xfrm>
              <a:off x="6214056" y="5165123"/>
              <a:ext cx="4365938" cy="857667"/>
            </a:xfrm>
            <a:custGeom>
              <a:avLst/>
              <a:gdLst>
                <a:gd name="connsiteX0" fmla="*/ 0 w 4365938"/>
                <a:gd name="connsiteY0" fmla="*/ 63700 h 857667"/>
                <a:gd name="connsiteX1" fmla="*/ 296214 w 4365938"/>
                <a:gd name="connsiteY1" fmla="*/ 5745 h 857667"/>
                <a:gd name="connsiteX2" fmla="*/ 425003 w 4365938"/>
                <a:gd name="connsiteY2" fmla="*/ 5745 h 857667"/>
                <a:gd name="connsiteX3" fmla="*/ 624626 w 4365938"/>
                <a:gd name="connsiteY3" fmla="*/ 37942 h 857667"/>
                <a:gd name="connsiteX4" fmla="*/ 753414 w 4365938"/>
                <a:gd name="connsiteY4" fmla="*/ 50821 h 857667"/>
                <a:gd name="connsiteX5" fmla="*/ 914400 w 4365938"/>
                <a:gd name="connsiteY5" fmla="*/ 108776 h 857667"/>
                <a:gd name="connsiteX6" fmla="*/ 1010992 w 4365938"/>
                <a:gd name="connsiteY6" fmla="*/ 115215 h 857667"/>
                <a:gd name="connsiteX7" fmla="*/ 1139781 w 4365938"/>
                <a:gd name="connsiteY7" fmla="*/ 115215 h 857667"/>
                <a:gd name="connsiteX8" fmla="*/ 1378040 w 4365938"/>
                <a:gd name="connsiteY8" fmla="*/ 173170 h 857667"/>
                <a:gd name="connsiteX9" fmla="*/ 1513268 w 4365938"/>
                <a:gd name="connsiteY9" fmla="*/ 244004 h 857667"/>
                <a:gd name="connsiteX10" fmla="*/ 1777285 w 4365938"/>
                <a:gd name="connsiteY10" fmla="*/ 308398 h 857667"/>
                <a:gd name="connsiteX11" fmla="*/ 2009105 w 4365938"/>
                <a:gd name="connsiteY11" fmla="*/ 347035 h 857667"/>
                <a:gd name="connsiteX12" fmla="*/ 2105696 w 4365938"/>
                <a:gd name="connsiteY12" fmla="*/ 366353 h 857667"/>
                <a:gd name="connsiteX13" fmla="*/ 2182969 w 4365938"/>
                <a:gd name="connsiteY13" fmla="*/ 379232 h 857667"/>
                <a:gd name="connsiteX14" fmla="*/ 2318198 w 4365938"/>
                <a:gd name="connsiteY14" fmla="*/ 385671 h 857667"/>
                <a:gd name="connsiteX15" fmla="*/ 2556457 w 4365938"/>
                <a:gd name="connsiteY15" fmla="*/ 443626 h 857667"/>
                <a:gd name="connsiteX16" fmla="*/ 2846231 w 4365938"/>
                <a:gd name="connsiteY16" fmla="*/ 501581 h 857667"/>
                <a:gd name="connsiteX17" fmla="*/ 3097369 w 4365938"/>
                <a:gd name="connsiteY17" fmla="*/ 533778 h 857667"/>
                <a:gd name="connsiteX18" fmla="*/ 3406462 w 4365938"/>
                <a:gd name="connsiteY18" fmla="*/ 572415 h 857667"/>
                <a:gd name="connsiteX19" fmla="*/ 3709116 w 4365938"/>
                <a:gd name="connsiteY19" fmla="*/ 585294 h 857667"/>
                <a:gd name="connsiteX20" fmla="*/ 3979572 w 4365938"/>
                <a:gd name="connsiteY20" fmla="*/ 591733 h 857667"/>
                <a:gd name="connsiteX21" fmla="*/ 4101921 w 4365938"/>
                <a:gd name="connsiteY21" fmla="*/ 591733 h 857667"/>
                <a:gd name="connsiteX22" fmla="*/ 4237150 w 4365938"/>
                <a:gd name="connsiteY22" fmla="*/ 714083 h 857667"/>
                <a:gd name="connsiteX23" fmla="*/ 4314423 w 4365938"/>
                <a:gd name="connsiteY23" fmla="*/ 746280 h 857667"/>
                <a:gd name="connsiteX24" fmla="*/ 4365938 w 4365938"/>
                <a:gd name="connsiteY24" fmla="*/ 746280 h 85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5938" h="857667">
                  <a:moveTo>
                    <a:pt x="0" y="63700"/>
                  </a:moveTo>
                  <a:cubicBezTo>
                    <a:pt x="112690" y="39552"/>
                    <a:pt x="225380" y="15404"/>
                    <a:pt x="296214" y="5745"/>
                  </a:cubicBezTo>
                  <a:cubicBezTo>
                    <a:pt x="367048" y="-3914"/>
                    <a:pt x="370268" y="379"/>
                    <a:pt x="425003" y="5745"/>
                  </a:cubicBezTo>
                  <a:cubicBezTo>
                    <a:pt x="479738" y="11111"/>
                    <a:pt x="569891" y="30429"/>
                    <a:pt x="624626" y="37942"/>
                  </a:cubicBezTo>
                  <a:cubicBezTo>
                    <a:pt x="679361" y="45455"/>
                    <a:pt x="705118" y="39015"/>
                    <a:pt x="753414" y="50821"/>
                  </a:cubicBezTo>
                  <a:cubicBezTo>
                    <a:pt x="801710" y="62627"/>
                    <a:pt x="871470" y="98044"/>
                    <a:pt x="914400" y="108776"/>
                  </a:cubicBezTo>
                  <a:cubicBezTo>
                    <a:pt x="957330" y="119508"/>
                    <a:pt x="973429" y="114142"/>
                    <a:pt x="1010992" y="115215"/>
                  </a:cubicBezTo>
                  <a:cubicBezTo>
                    <a:pt x="1048555" y="116288"/>
                    <a:pt x="1078606" y="105556"/>
                    <a:pt x="1139781" y="115215"/>
                  </a:cubicBezTo>
                  <a:cubicBezTo>
                    <a:pt x="1200956" y="124874"/>
                    <a:pt x="1315792" y="151705"/>
                    <a:pt x="1378040" y="173170"/>
                  </a:cubicBezTo>
                  <a:cubicBezTo>
                    <a:pt x="1440288" y="194635"/>
                    <a:pt x="1446727" y="221466"/>
                    <a:pt x="1513268" y="244004"/>
                  </a:cubicBezTo>
                  <a:cubicBezTo>
                    <a:pt x="1579809" y="266542"/>
                    <a:pt x="1694645" y="291226"/>
                    <a:pt x="1777285" y="308398"/>
                  </a:cubicBezTo>
                  <a:cubicBezTo>
                    <a:pt x="1859925" y="325570"/>
                    <a:pt x="1954370" y="337376"/>
                    <a:pt x="2009105" y="347035"/>
                  </a:cubicBezTo>
                  <a:cubicBezTo>
                    <a:pt x="2063840" y="356694"/>
                    <a:pt x="2076719" y="360987"/>
                    <a:pt x="2105696" y="366353"/>
                  </a:cubicBezTo>
                  <a:cubicBezTo>
                    <a:pt x="2134673" y="371719"/>
                    <a:pt x="2147552" y="376012"/>
                    <a:pt x="2182969" y="379232"/>
                  </a:cubicBezTo>
                  <a:cubicBezTo>
                    <a:pt x="2218386" y="382452"/>
                    <a:pt x="2255950" y="374939"/>
                    <a:pt x="2318198" y="385671"/>
                  </a:cubicBezTo>
                  <a:cubicBezTo>
                    <a:pt x="2380446" y="396403"/>
                    <a:pt x="2468452" y="424308"/>
                    <a:pt x="2556457" y="443626"/>
                  </a:cubicBezTo>
                  <a:cubicBezTo>
                    <a:pt x="2644462" y="462944"/>
                    <a:pt x="2756079" y="486556"/>
                    <a:pt x="2846231" y="501581"/>
                  </a:cubicBezTo>
                  <a:cubicBezTo>
                    <a:pt x="2936383" y="516606"/>
                    <a:pt x="3097369" y="533778"/>
                    <a:pt x="3097369" y="533778"/>
                  </a:cubicBezTo>
                  <a:cubicBezTo>
                    <a:pt x="3190741" y="545584"/>
                    <a:pt x="3304504" y="563829"/>
                    <a:pt x="3406462" y="572415"/>
                  </a:cubicBezTo>
                  <a:cubicBezTo>
                    <a:pt x="3508420" y="581001"/>
                    <a:pt x="3709116" y="585294"/>
                    <a:pt x="3709116" y="585294"/>
                  </a:cubicBezTo>
                  <a:lnTo>
                    <a:pt x="3979572" y="591733"/>
                  </a:lnTo>
                  <a:cubicBezTo>
                    <a:pt x="4045040" y="592806"/>
                    <a:pt x="4058991" y="571341"/>
                    <a:pt x="4101921" y="591733"/>
                  </a:cubicBezTo>
                  <a:cubicBezTo>
                    <a:pt x="4144851" y="612125"/>
                    <a:pt x="4201733" y="688325"/>
                    <a:pt x="4237150" y="714083"/>
                  </a:cubicBezTo>
                  <a:cubicBezTo>
                    <a:pt x="4272567" y="739841"/>
                    <a:pt x="4292958" y="740914"/>
                    <a:pt x="4314423" y="746280"/>
                  </a:cubicBezTo>
                  <a:cubicBezTo>
                    <a:pt x="4335888" y="751646"/>
                    <a:pt x="4357352" y="994198"/>
                    <a:pt x="4365938" y="746280"/>
                  </a:cubicBez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Shape 87">
              <a:extLst>
                <a:ext uri="{FF2B5EF4-FFF2-40B4-BE49-F238E27FC236}">
                  <a16:creationId xmlns:a16="http://schemas.microsoft.com/office/drawing/2014/main" id="{979D69F0-C4D9-9111-3FD1-0C1039F6C297}"/>
                </a:ext>
              </a:extLst>
            </p:cNvPr>
            <p:cNvSpPr/>
            <p:nvPr/>
          </p:nvSpPr>
          <p:spPr>
            <a:xfrm>
              <a:off x="6207617" y="4887532"/>
              <a:ext cx="746975" cy="579550"/>
            </a:xfrm>
            <a:custGeom>
              <a:avLst/>
              <a:gdLst>
                <a:gd name="connsiteX0" fmla="*/ 0 w 746975"/>
                <a:gd name="connsiteY0" fmla="*/ 579550 h 579550"/>
                <a:gd name="connsiteX1" fmla="*/ 0 w 746975"/>
                <a:gd name="connsiteY1" fmla="*/ 0 h 579550"/>
                <a:gd name="connsiteX2" fmla="*/ 251138 w 746975"/>
                <a:gd name="connsiteY2" fmla="*/ 51516 h 579550"/>
                <a:gd name="connsiteX3" fmla="*/ 354169 w 746975"/>
                <a:gd name="connsiteY3" fmla="*/ 64395 h 579550"/>
                <a:gd name="connsiteX4" fmla="*/ 528034 w 746975"/>
                <a:gd name="connsiteY4" fmla="*/ 122350 h 579550"/>
                <a:gd name="connsiteX5" fmla="*/ 585989 w 746975"/>
                <a:gd name="connsiteY5" fmla="*/ 160986 h 579550"/>
                <a:gd name="connsiteX6" fmla="*/ 701898 w 746975"/>
                <a:gd name="connsiteY6" fmla="*/ 289775 h 579550"/>
                <a:gd name="connsiteX7" fmla="*/ 746975 w 746975"/>
                <a:gd name="connsiteY7" fmla="*/ 328412 h 579550"/>
                <a:gd name="connsiteX8" fmla="*/ 740535 w 746975"/>
                <a:gd name="connsiteY8" fmla="*/ 405685 h 579550"/>
                <a:gd name="connsiteX9" fmla="*/ 624625 w 746975"/>
                <a:gd name="connsiteY9" fmla="*/ 450761 h 579550"/>
                <a:gd name="connsiteX10" fmla="*/ 547352 w 746975"/>
                <a:gd name="connsiteY10" fmla="*/ 463640 h 579550"/>
                <a:gd name="connsiteX11" fmla="*/ 405684 w 746975"/>
                <a:gd name="connsiteY11" fmla="*/ 463640 h 579550"/>
                <a:gd name="connsiteX12" fmla="*/ 276896 w 746975"/>
                <a:gd name="connsiteY12" fmla="*/ 470079 h 579550"/>
                <a:gd name="connsiteX13" fmla="*/ 83713 w 746975"/>
                <a:gd name="connsiteY13" fmla="*/ 521595 h 579550"/>
                <a:gd name="connsiteX14" fmla="*/ 0 w 746975"/>
                <a:gd name="connsiteY14" fmla="*/ 579550 h 5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6975" h="579550">
                  <a:moveTo>
                    <a:pt x="0" y="579550"/>
                  </a:moveTo>
                  <a:lnTo>
                    <a:pt x="0" y="0"/>
                  </a:lnTo>
                  <a:lnTo>
                    <a:pt x="251138" y="51516"/>
                  </a:lnTo>
                  <a:lnTo>
                    <a:pt x="354169" y="64395"/>
                  </a:lnTo>
                  <a:lnTo>
                    <a:pt x="528034" y="122350"/>
                  </a:lnTo>
                  <a:lnTo>
                    <a:pt x="585989" y="160986"/>
                  </a:lnTo>
                  <a:lnTo>
                    <a:pt x="701898" y="289775"/>
                  </a:lnTo>
                  <a:lnTo>
                    <a:pt x="746975" y="328412"/>
                  </a:lnTo>
                  <a:lnTo>
                    <a:pt x="740535" y="405685"/>
                  </a:lnTo>
                  <a:lnTo>
                    <a:pt x="624625" y="450761"/>
                  </a:lnTo>
                  <a:lnTo>
                    <a:pt x="547352" y="463640"/>
                  </a:lnTo>
                  <a:lnTo>
                    <a:pt x="405684" y="463640"/>
                  </a:lnTo>
                  <a:lnTo>
                    <a:pt x="276896" y="470079"/>
                  </a:lnTo>
                  <a:lnTo>
                    <a:pt x="83713" y="521595"/>
                  </a:lnTo>
                  <a:lnTo>
                    <a:pt x="0" y="57955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1B596A3C-3A83-ADF9-1A4E-F7C53C7A3A9D}"/>
                </a:ext>
              </a:extLst>
            </p:cNvPr>
            <p:cNvSpPr/>
            <p:nvPr/>
          </p:nvSpPr>
          <p:spPr>
            <a:xfrm>
              <a:off x="6986789" y="5093594"/>
              <a:ext cx="1410236" cy="605307"/>
            </a:xfrm>
            <a:custGeom>
              <a:avLst/>
              <a:gdLst>
                <a:gd name="connsiteX0" fmla="*/ 0 w 1410236"/>
                <a:gd name="connsiteY0" fmla="*/ 141668 h 605307"/>
                <a:gd name="connsiteX1" fmla="*/ 115910 w 1410236"/>
                <a:gd name="connsiteY1" fmla="*/ 64395 h 605307"/>
                <a:gd name="connsiteX2" fmla="*/ 218941 w 1410236"/>
                <a:gd name="connsiteY2" fmla="*/ 45076 h 605307"/>
                <a:gd name="connsiteX3" fmla="*/ 315532 w 1410236"/>
                <a:gd name="connsiteY3" fmla="*/ 25758 h 605307"/>
                <a:gd name="connsiteX4" fmla="*/ 624625 w 1410236"/>
                <a:gd name="connsiteY4" fmla="*/ 0 h 605307"/>
                <a:gd name="connsiteX5" fmla="*/ 759853 w 1410236"/>
                <a:gd name="connsiteY5" fmla="*/ 6440 h 605307"/>
                <a:gd name="connsiteX6" fmla="*/ 837126 w 1410236"/>
                <a:gd name="connsiteY6" fmla="*/ 25758 h 605307"/>
                <a:gd name="connsiteX7" fmla="*/ 1004552 w 1410236"/>
                <a:gd name="connsiteY7" fmla="*/ 109471 h 605307"/>
                <a:gd name="connsiteX8" fmla="*/ 1062507 w 1410236"/>
                <a:gd name="connsiteY8" fmla="*/ 128789 h 605307"/>
                <a:gd name="connsiteX9" fmla="*/ 1139780 w 1410236"/>
                <a:gd name="connsiteY9" fmla="*/ 167426 h 605307"/>
                <a:gd name="connsiteX10" fmla="*/ 1217053 w 1410236"/>
                <a:gd name="connsiteY10" fmla="*/ 206062 h 605307"/>
                <a:gd name="connsiteX11" fmla="*/ 1320084 w 1410236"/>
                <a:gd name="connsiteY11" fmla="*/ 296214 h 605307"/>
                <a:gd name="connsiteX12" fmla="*/ 1410236 w 1410236"/>
                <a:gd name="connsiteY12" fmla="*/ 399245 h 605307"/>
                <a:gd name="connsiteX13" fmla="*/ 1410236 w 1410236"/>
                <a:gd name="connsiteY13" fmla="*/ 476519 h 605307"/>
                <a:gd name="connsiteX14" fmla="*/ 1332963 w 1410236"/>
                <a:gd name="connsiteY14" fmla="*/ 566671 h 605307"/>
                <a:gd name="connsiteX15" fmla="*/ 1255690 w 1410236"/>
                <a:gd name="connsiteY15" fmla="*/ 566671 h 605307"/>
                <a:gd name="connsiteX16" fmla="*/ 1133341 w 1410236"/>
                <a:gd name="connsiteY16" fmla="*/ 605307 h 605307"/>
                <a:gd name="connsiteX17" fmla="*/ 998112 w 1410236"/>
                <a:gd name="connsiteY17" fmla="*/ 585989 h 605307"/>
                <a:gd name="connsiteX18" fmla="*/ 727656 w 1410236"/>
                <a:gd name="connsiteY18" fmla="*/ 585989 h 605307"/>
                <a:gd name="connsiteX19" fmla="*/ 579549 w 1410236"/>
                <a:gd name="connsiteY19" fmla="*/ 566671 h 605307"/>
                <a:gd name="connsiteX20" fmla="*/ 444321 w 1410236"/>
                <a:gd name="connsiteY20" fmla="*/ 489398 h 605307"/>
                <a:gd name="connsiteX21" fmla="*/ 321972 w 1410236"/>
                <a:gd name="connsiteY21" fmla="*/ 412124 h 605307"/>
                <a:gd name="connsiteX22" fmla="*/ 70834 w 1410236"/>
                <a:gd name="connsiteY22" fmla="*/ 315533 h 605307"/>
                <a:gd name="connsiteX23" fmla="*/ 0 w 1410236"/>
                <a:gd name="connsiteY23" fmla="*/ 141668 h 6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0236" h="605307">
                  <a:moveTo>
                    <a:pt x="0" y="141668"/>
                  </a:moveTo>
                  <a:lnTo>
                    <a:pt x="115910" y="64395"/>
                  </a:lnTo>
                  <a:lnTo>
                    <a:pt x="218941" y="45076"/>
                  </a:lnTo>
                  <a:lnTo>
                    <a:pt x="315532" y="25758"/>
                  </a:lnTo>
                  <a:lnTo>
                    <a:pt x="624625" y="0"/>
                  </a:lnTo>
                  <a:lnTo>
                    <a:pt x="759853" y="6440"/>
                  </a:lnTo>
                  <a:cubicBezTo>
                    <a:pt x="832758" y="26323"/>
                    <a:pt x="806213" y="25758"/>
                    <a:pt x="837126" y="25758"/>
                  </a:cubicBezTo>
                  <a:lnTo>
                    <a:pt x="1004552" y="109471"/>
                  </a:lnTo>
                  <a:lnTo>
                    <a:pt x="1062507" y="128789"/>
                  </a:lnTo>
                  <a:lnTo>
                    <a:pt x="1139780" y="167426"/>
                  </a:lnTo>
                  <a:lnTo>
                    <a:pt x="1217053" y="206062"/>
                  </a:lnTo>
                  <a:lnTo>
                    <a:pt x="1320084" y="296214"/>
                  </a:lnTo>
                  <a:lnTo>
                    <a:pt x="1410236" y="399245"/>
                  </a:lnTo>
                  <a:lnTo>
                    <a:pt x="1410236" y="476519"/>
                  </a:lnTo>
                  <a:lnTo>
                    <a:pt x="1332963" y="566671"/>
                  </a:lnTo>
                  <a:lnTo>
                    <a:pt x="1255690" y="566671"/>
                  </a:lnTo>
                  <a:lnTo>
                    <a:pt x="1133341" y="605307"/>
                  </a:lnTo>
                  <a:lnTo>
                    <a:pt x="998112" y="585989"/>
                  </a:lnTo>
                  <a:lnTo>
                    <a:pt x="727656" y="585989"/>
                  </a:lnTo>
                  <a:lnTo>
                    <a:pt x="579549" y="566671"/>
                  </a:lnTo>
                  <a:lnTo>
                    <a:pt x="444321" y="489398"/>
                  </a:lnTo>
                  <a:lnTo>
                    <a:pt x="321972" y="412124"/>
                  </a:lnTo>
                  <a:lnTo>
                    <a:pt x="70834" y="315533"/>
                  </a:lnTo>
                  <a:lnTo>
                    <a:pt x="0" y="141668"/>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04217F4F-14EE-B1F5-3C12-BBF08AFF02E1}"/>
                </a:ext>
              </a:extLst>
            </p:cNvPr>
            <p:cNvSpPr/>
            <p:nvPr/>
          </p:nvSpPr>
          <p:spPr>
            <a:xfrm>
              <a:off x="8399721" y="5422605"/>
              <a:ext cx="2154865" cy="652130"/>
            </a:xfrm>
            <a:custGeom>
              <a:avLst/>
              <a:gdLst>
                <a:gd name="connsiteX0" fmla="*/ 0 w 2154865"/>
                <a:gd name="connsiteY0" fmla="*/ 120502 h 652130"/>
                <a:gd name="connsiteX1" fmla="*/ 219739 w 2154865"/>
                <a:gd name="connsiteY1" fmla="*/ 42530 h 652130"/>
                <a:gd name="connsiteX2" fmla="*/ 361507 w 2154865"/>
                <a:gd name="connsiteY2" fmla="*/ 0 h 652130"/>
                <a:gd name="connsiteX3" fmla="*/ 666307 w 2154865"/>
                <a:gd name="connsiteY3" fmla="*/ 7088 h 652130"/>
                <a:gd name="connsiteX4" fmla="*/ 1006549 w 2154865"/>
                <a:gd name="connsiteY4" fmla="*/ 14176 h 652130"/>
                <a:gd name="connsiteX5" fmla="*/ 1346791 w 2154865"/>
                <a:gd name="connsiteY5" fmla="*/ 49618 h 652130"/>
                <a:gd name="connsiteX6" fmla="*/ 1410586 w 2154865"/>
                <a:gd name="connsiteY6" fmla="*/ 56707 h 652130"/>
                <a:gd name="connsiteX7" fmla="*/ 1637414 w 2154865"/>
                <a:gd name="connsiteY7" fmla="*/ 120502 h 652130"/>
                <a:gd name="connsiteX8" fmla="*/ 1708298 w 2154865"/>
                <a:gd name="connsiteY8" fmla="*/ 134679 h 652130"/>
                <a:gd name="connsiteX9" fmla="*/ 1899684 w 2154865"/>
                <a:gd name="connsiteY9" fmla="*/ 205562 h 652130"/>
                <a:gd name="connsiteX10" fmla="*/ 1984744 w 2154865"/>
                <a:gd name="connsiteY10" fmla="*/ 269358 h 652130"/>
                <a:gd name="connsiteX11" fmla="*/ 2027274 w 2154865"/>
                <a:gd name="connsiteY11" fmla="*/ 333153 h 652130"/>
                <a:gd name="connsiteX12" fmla="*/ 2126512 w 2154865"/>
                <a:gd name="connsiteY12" fmla="*/ 396948 h 652130"/>
                <a:gd name="connsiteX13" fmla="*/ 2154865 w 2154865"/>
                <a:gd name="connsiteY13" fmla="*/ 517451 h 652130"/>
                <a:gd name="connsiteX14" fmla="*/ 2154865 w 2154865"/>
                <a:gd name="connsiteY14" fmla="*/ 538716 h 652130"/>
                <a:gd name="connsiteX15" fmla="*/ 1970567 w 2154865"/>
                <a:gd name="connsiteY15" fmla="*/ 609600 h 652130"/>
                <a:gd name="connsiteX16" fmla="*/ 1722474 w 2154865"/>
                <a:gd name="connsiteY16" fmla="*/ 652130 h 652130"/>
                <a:gd name="connsiteX17" fmla="*/ 1481470 w 2154865"/>
                <a:gd name="connsiteY17" fmla="*/ 574158 h 652130"/>
                <a:gd name="connsiteX18" fmla="*/ 1226288 w 2154865"/>
                <a:gd name="connsiteY18" fmla="*/ 538716 h 652130"/>
                <a:gd name="connsiteX19" fmla="*/ 765544 w 2154865"/>
                <a:gd name="connsiteY19" fmla="*/ 517451 h 652130"/>
                <a:gd name="connsiteX20" fmla="*/ 545805 w 2154865"/>
                <a:gd name="connsiteY20" fmla="*/ 446567 h 652130"/>
                <a:gd name="connsiteX21" fmla="*/ 375684 w 2154865"/>
                <a:gd name="connsiteY21" fmla="*/ 340242 h 652130"/>
                <a:gd name="connsiteX22" fmla="*/ 205563 w 2154865"/>
                <a:gd name="connsiteY22" fmla="*/ 276446 h 652130"/>
                <a:gd name="connsiteX23" fmla="*/ 0 w 2154865"/>
                <a:gd name="connsiteY23" fmla="*/ 120502 h 6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54865" h="652130">
                  <a:moveTo>
                    <a:pt x="0" y="120502"/>
                  </a:moveTo>
                  <a:lnTo>
                    <a:pt x="219739" y="42530"/>
                  </a:lnTo>
                  <a:lnTo>
                    <a:pt x="361507" y="0"/>
                  </a:lnTo>
                  <a:lnTo>
                    <a:pt x="666307" y="7088"/>
                  </a:lnTo>
                  <a:lnTo>
                    <a:pt x="1006549" y="14176"/>
                  </a:lnTo>
                  <a:lnTo>
                    <a:pt x="1346791" y="49618"/>
                  </a:lnTo>
                  <a:lnTo>
                    <a:pt x="1410586" y="56707"/>
                  </a:lnTo>
                  <a:lnTo>
                    <a:pt x="1637414" y="120502"/>
                  </a:lnTo>
                  <a:lnTo>
                    <a:pt x="1708298" y="134679"/>
                  </a:lnTo>
                  <a:lnTo>
                    <a:pt x="1899684" y="205562"/>
                  </a:lnTo>
                  <a:lnTo>
                    <a:pt x="1984744" y="269358"/>
                  </a:lnTo>
                  <a:lnTo>
                    <a:pt x="2027274" y="333153"/>
                  </a:lnTo>
                  <a:lnTo>
                    <a:pt x="2126512" y="396948"/>
                  </a:lnTo>
                  <a:lnTo>
                    <a:pt x="2154865" y="517451"/>
                  </a:lnTo>
                  <a:lnTo>
                    <a:pt x="2154865" y="538716"/>
                  </a:lnTo>
                  <a:lnTo>
                    <a:pt x="1970567" y="609600"/>
                  </a:lnTo>
                  <a:lnTo>
                    <a:pt x="1722474" y="652130"/>
                  </a:lnTo>
                  <a:lnTo>
                    <a:pt x="1481470" y="574158"/>
                  </a:lnTo>
                  <a:lnTo>
                    <a:pt x="1226288" y="538716"/>
                  </a:lnTo>
                  <a:lnTo>
                    <a:pt x="765544" y="517451"/>
                  </a:lnTo>
                  <a:lnTo>
                    <a:pt x="545805" y="446567"/>
                  </a:lnTo>
                  <a:lnTo>
                    <a:pt x="375684" y="340242"/>
                  </a:lnTo>
                  <a:lnTo>
                    <a:pt x="205563" y="276446"/>
                  </a:lnTo>
                  <a:lnTo>
                    <a:pt x="0" y="120502"/>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3178ED9F-4DAF-19DB-29A3-163A27FA1639}"/>
                </a:ext>
              </a:extLst>
            </p:cNvPr>
            <p:cNvSpPr/>
            <p:nvPr/>
          </p:nvSpPr>
          <p:spPr>
            <a:xfrm>
              <a:off x="6216502" y="6103088"/>
              <a:ext cx="4380614" cy="290624"/>
            </a:xfrm>
            <a:custGeom>
              <a:avLst/>
              <a:gdLst>
                <a:gd name="connsiteX0" fmla="*/ 0 w 4380614"/>
                <a:gd name="connsiteY0" fmla="*/ 290624 h 290624"/>
                <a:gd name="connsiteX1" fmla="*/ 63796 w 4380614"/>
                <a:gd name="connsiteY1" fmla="*/ 233917 h 290624"/>
                <a:gd name="connsiteX2" fmla="*/ 99238 w 4380614"/>
                <a:gd name="connsiteY2" fmla="*/ 219740 h 290624"/>
                <a:gd name="connsiteX3" fmla="*/ 233917 w 4380614"/>
                <a:gd name="connsiteY3" fmla="*/ 198475 h 290624"/>
                <a:gd name="connsiteX4" fmla="*/ 418214 w 4380614"/>
                <a:gd name="connsiteY4" fmla="*/ 177210 h 290624"/>
                <a:gd name="connsiteX5" fmla="*/ 510363 w 4380614"/>
                <a:gd name="connsiteY5" fmla="*/ 184298 h 290624"/>
                <a:gd name="connsiteX6" fmla="*/ 630865 w 4380614"/>
                <a:gd name="connsiteY6" fmla="*/ 205563 h 290624"/>
                <a:gd name="connsiteX7" fmla="*/ 673396 w 4380614"/>
                <a:gd name="connsiteY7" fmla="*/ 219740 h 290624"/>
                <a:gd name="connsiteX8" fmla="*/ 673396 w 4380614"/>
                <a:gd name="connsiteY8" fmla="*/ 262270 h 290624"/>
                <a:gd name="connsiteX9" fmla="*/ 715926 w 4380614"/>
                <a:gd name="connsiteY9" fmla="*/ 283535 h 290624"/>
                <a:gd name="connsiteX10" fmla="*/ 843517 w 4380614"/>
                <a:gd name="connsiteY10" fmla="*/ 241005 h 290624"/>
                <a:gd name="connsiteX11" fmla="*/ 935665 w 4380614"/>
                <a:gd name="connsiteY11" fmla="*/ 191386 h 290624"/>
                <a:gd name="connsiteX12" fmla="*/ 1013638 w 4380614"/>
                <a:gd name="connsiteY12" fmla="*/ 170121 h 290624"/>
                <a:gd name="connsiteX13" fmla="*/ 1254642 w 4380614"/>
                <a:gd name="connsiteY13" fmla="*/ 155945 h 290624"/>
                <a:gd name="connsiteX14" fmla="*/ 1332614 w 4380614"/>
                <a:gd name="connsiteY14" fmla="*/ 155945 h 290624"/>
                <a:gd name="connsiteX15" fmla="*/ 1545265 w 4380614"/>
                <a:gd name="connsiteY15" fmla="*/ 134679 h 290624"/>
                <a:gd name="connsiteX16" fmla="*/ 1630326 w 4380614"/>
                <a:gd name="connsiteY16" fmla="*/ 127591 h 290624"/>
                <a:gd name="connsiteX17" fmla="*/ 1722475 w 4380614"/>
                <a:gd name="connsiteY17" fmla="*/ 127591 h 290624"/>
                <a:gd name="connsiteX18" fmla="*/ 1828800 w 4380614"/>
                <a:gd name="connsiteY18" fmla="*/ 141768 h 290624"/>
                <a:gd name="connsiteX19" fmla="*/ 1956391 w 4380614"/>
                <a:gd name="connsiteY19" fmla="*/ 177210 h 290624"/>
                <a:gd name="connsiteX20" fmla="*/ 2020186 w 4380614"/>
                <a:gd name="connsiteY20" fmla="*/ 226828 h 290624"/>
                <a:gd name="connsiteX21" fmla="*/ 2105247 w 4380614"/>
                <a:gd name="connsiteY21" fmla="*/ 262270 h 290624"/>
                <a:gd name="connsiteX22" fmla="*/ 2147777 w 4380614"/>
                <a:gd name="connsiteY22" fmla="*/ 283535 h 290624"/>
                <a:gd name="connsiteX23" fmla="*/ 2268279 w 4380614"/>
                <a:gd name="connsiteY23" fmla="*/ 255182 h 290624"/>
                <a:gd name="connsiteX24" fmla="*/ 2445489 w 4380614"/>
                <a:gd name="connsiteY24" fmla="*/ 233917 h 290624"/>
                <a:gd name="connsiteX25" fmla="*/ 2523461 w 4380614"/>
                <a:gd name="connsiteY25" fmla="*/ 219740 h 290624"/>
                <a:gd name="connsiteX26" fmla="*/ 2693582 w 4380614"/>
                <a:gd name="connsiteY26" fmla="*/ 212652 h 290624"/>
                <a:gd name="connsiteX27" fmla="*/ 2806996 w 4380614"/>
                <a:gd name="connsiteY27" fmla="*/ 212652 h 290624"/>
                <a:gd name="connsiteX28" fmla="*/ 2906233 w 4380614"/>
                <a:gd name="connsiteY28" fmla="*/ 226828 h 290624"/>
                <a:gd name="connsiteX29" fmla="*/ 3033824 w 4380614"/>
                <a:gd name="connsiteY29" fmla="*/ 226828 h 290624"/>
                <a:gd name="connsiteX30" fmla="*/ 3161414 w 4380614"/>
                <a:gd name="connsiteY30" fmla="*/ 233917 h 290624"/>
                <a:gd name="connsiteX31" fmla="*/ 3296093 w 4380614"/>
                <a:gd name="connsiteY31" fmla="*/ 191386 h 290624"/>
                <a:gd name="connsiteX32" fmla="*/ 3359889 w 4380614"/>
                <a:gd name="connsiteY32" fmla="*/ 177210 h 290624"/>
                <a:gd name="connsiteX33" fmla="*/ 3530010 w 4380614"/>
                <a:gd name="connsiteY33" fmla="*/ 148856 h 290624"/>
                <a:gd name="connsiteX34" fmla="*/ 3636335 w 4380614"/>
                <a:gd name="connsiteY34" fmla="*/ 134679 h 290624"/>
                <a:gd name="connsiteX35" fmla="*/ 3820633 w 4380614"/>
                <a:gd name="connsiteY35" fmla="*/ 163033 h 290624"/>
                <a:gd name="connsiteX36" fmla="*/ 3997842 w 4380614"/>
                <a:gd name="connsiteY36" fmla="*/ 148856 h 290624"/>
                <a:gd name="connsiteX37" fmla="*/ 4097079 w 4380614"/>
                <a:gd name="connsiteY37" fmla="*/ 134679 h 290624"/>
                <a:gd name="connsiteX38" fmla="*/ 4245935 w 4380614"/>
                <a:gd name="connsiteY38" fmla="*/ 70884 h 290624"/>
                <a:gd name="connsiteX39" fmla="*/ 4309731 w 4380614"/>
                <a:gd name="connsiteY39" fmla="*/ 28354 h 290624"/>
                <a:gd name="connsiteX40" fmla="*/ 4380614 w 4380614"/>
                <a:gd name="connsiteY40" fmla="*/ 0 h 29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80614" h="290624">
                  <a:moveTo>
                    <a:pt x="0" y="290624"/>
                  </a:moveTo>
                  <a:cubicBezTo>
                    <a:pt x="21265" y="271722"/>
                    <a:pt x="47256" y="245731"/>
                    <a:pt x="63796" y="233917"/>
                  </a:cubicBezTo>
                  <a:cubicBezTo>
                    <a:pt x="80336" y="222103"/>
                    <a:pt x="70885" y="225647"/>
                    <a:pt x="99238" y="219740"/>
                  </a:cubicBezTo>
                  <a:cubicBezTo>
                    <a:pt x="127591" y="213833"/>
                    <a:pt x="180754" y="205563"/>
                    <a:pt x="233917" y="198475"/>
                  </a:cubicBezTo>
                  <a:cubicBezTo>
                    <a:pt x="287080" y="191387"/>
                    <a:pt x="372140" y="179573"/>
                    <a:pt x="418214" y="177210"/>
                  </a:cubicBezTo>
                  <a:cubicBezTo>
                    <a:pt x="464288" y="174847"/>
                    <a:pt x="474921" y="179573"/>
                    <a:pt x="510363" y="184298"/>
                  </a:cubicBezTo>
                  <a:cubicBezTo>
                    <a:pt x="545805" y="189023"/>
                    <a:pt x="603693" y="199656"/>
                    <a:pt x="630865" y="205563"/>
                  </a:cubicBezTo>
                  <a:cubicBezTo>
                    <a:pt x="658037" y="211470"/>
                    <a:pt x="666308" y="210289"/>
                    <a:pt x="673396" y="219740"/>
                  </a:cubicBezTo>
                  <a:cubicBezTo>
                    <a:pt x="680485" y="229191"/>
                    <a:pt x="666308" y="251638"/>
                    <a:pt x="673396" y="262270"/>
                  </a:cubicBezTo>
                  <a:cubicBezTo>
                    <a:pt x="680484" y="272902"/>
                    <a:pt x="687573" y="287079"/>
                    <a:pt x="715926" y="283535"/>
                  </a:cubicBezTo>
                  <a:cubicBezTo>
                    <a:pt x="744279" y="279991"/>
                    <a:pt x="806894" y="256363"/>
                    <a:pt x="843517" y="241005"/>
                  </a:cubicBezTo>
                  <a:cubicBezTo>
                    <a:pt x="880140" y="225647"/>
                    <a:pt x="907312" y="203200"/>
                    <a:pt x="935665" y="191386"/>
                  </a:cubicBezTo>
                  <a:cubicBezTo>
                    <a:pt x="964018" y="179572"/>
                    <a:pt x="960475" y="176028"/>
                    <a:pt x="1013638" y="170121"/>
                  </a:cubicBezTo>
                  <a:cubicBezTo>
                    <a:pt x="1066801" y="164214"/>
                    <a:pt x="1201480" y="158308"/>
                    <a:pt x="1254642" y="155945"/>
                  </a:cubicBezTo>
                  <a:cubicBezTo>
                    <a:pt x="1307804" y="153582"/>
                    <a:pt x="1284177" y="159489"/>
                    <a:pt x="1332614" y="155945"/>
                  </a:cubicBezTo>
                  <a:cubicBezTo>
                    <a:pt x="1381051" y="152401"/>
                    <a:pt x="1545265" y="134679"/>
                    <a:pt x="1545265" y="134679"/>
                  </a:cubicBezTo>
                  <a:cubicBezTo>
                    <a:pt x="1594884" y="129953"/>
                    <a:pt x="1600791" y="128772"/>
                    <a:pt x="1630326" y="127591"/>
                  </a:cubicBezTo>
                  <a:cubicBezTo>
                    <a:pt x="1659861" y="126410"/>
                    <a:pt x="1689396" y="125228"/>
                    <a:pt x="1722475" y="127591"/>
                  </a:cubicBezTo>
                  <a:cubicBezTo>
                    <a:pt x="1755554" y="129954"/>
                    <a:pt x="1789814" y="133498"/>
                    <a:pt x="1828800" y="141768"/>
                  </a:cubicBezTo>
                  <a:cubicBezTo>
                    <a:pt x="1867786" y="150038"/>
                    <a:pt x="1924493" y="163033"/>
                    <a:pt x="1956391" y="177210"/>
                  </a:cubicBezTo>
                  <a:cubicBezTo>
                    <a:pt x="1988289" y="191387"/>
                    <a:pt x="1995377" y="212651"/>
                    <a:pt x="2020186" y="226828"/>
                  </a:cubicBezTo>
                  <a:cubicBezTo>
                    <a:pt x="2044995" y="241005"/>
                    <a:pt x="2083982" y="252819"/>
                    <a:pt x="2105247" y="262270"/>
                  </a:cubicBezTo>
                  <a:cubicBezTo>
                    <a:pt x="2126512" y="271721"/>
                    <a:pt x="2120605" y="284716"/>
                    <a:pt x="2147777" y="283535"/>
                  </a:cubicBezTo>
                  <a:cubicBezTo>
                    <a:pt x="2174949" y="282354"/>
                    <a:pt x="2218660" y="263452"/>
                    <a:pt x="2268279" y="255182"/>
                  </a:cubicBezTo>
                  <a:cubicBezTo>
                    <a:pt x="2317898" y="246912"/>
                    <a:pt x="2402959" y="239824"/>
                    <a:pt x="2445489" y="233917"/>
                  </a:cubicBezTo>
                  <a:cubicBezTo>
                    <a:pt x="2488019" y="228010"/>
                    <a:pt x="2482112" y="223284"/>
                    <a:pt x="2523461" y="219740"/>
                  </a:cubicBezTo>
                  <a:cubicBezTo>
                    <a:pt x="2564810" y="216196"/>
                    <a:pt x="2646326" y="213833"/>
                    <a:pt x="2693582" y="212652"/>
                  </a:cubicBezTo>
                  <a:cubicBezTo>
                    <a:pt x="2740838" y="211471"/>
                    <a:pt x="2771554" y="210289"/>
                    <a:pt x="2806996" y="212652"/>
                  </a:cubicBezTo>
                  <a:cubicBezTo>
                    <a:pt x="2842438" y="215015"/>
                    <a:pt x="2868428" y="224465"/>
                    <a:pt x="2906233" y="226828"/>
                  </a:cubicBezTo>
                  <a:cubicBezTo>
                    <a:pt x="2944038" y="229191"/>
                    <a:pt x="2991294" y="225647"/>
                    <a:pt x="3033824" y="226828"/>
                  </a:cubicBezTo>
                  <a:cubicBezTo>
                    <a:pt x="3076354" y="228009"/>
                    <a:pt x="3117702" y="239824"/>
                    <a:pt x="3161414" y="233917"/>
                  </a:cubicBezTo>
                  <a:cubicBezTo>
                    <a:pt x="3205126" y="228010"/>
                    <a:pt x="3263014" y="200837"/>
                    <a:pt x="3296093" y="191386"/>
                  </a:cubicBezTo>
                  <a:cubicBezTo>
                    <a:pt x="3329172" y="181935"/>
                    <a:pt x="3320903" y="184298"/>
                    <a:pt x="3359889" y="177210"/>
                  </a:cubicBezTo>
                  <a:cubicBezTo>
                    <a:pt x="3398875" y="170122"/>
                    <a:pt x="3483936" y="155944"/>
                    <a:pt x="3530010" y="148856"/>
                  </a:cubicBezTo>
                  <a:cubicBezTo>
                    <a:pt x="3576084" y="141768"/>
                    <a:pt x="3587898" y="132316"/>
                    <a:pt x="3636335" y="134679"/>
                  </a:cubicBezTo>
                  <a:cubicBezTo>
                    <a:pt x="3684772" y="137042"/>
                    <a:pt x="3760382" y="160670"/>
                    <a:pt x="3820633" y="163033"/>
                  </a:cubicBezTo>
                  <a:cubicBezTo>
                    <a:pt x="3880884" y="165396"/>
                    <a:pt x="3951768" y="153582"/>
                    <a:pt x="3997842" y="148856"/>
                  </a:cubicBezTo>
                  <a:cubicBezTo>
                    <a:pt x="4043916" y="144130"/>
                    <a:pt x="4055730" y="147674"/>
                    <a:pt x="4097079" y="134679"/>
                  </a:cubicBezTo>
                  <a:cubicBezTo>
                    <a:pt x="4138428" y="121684"/>
                    <a:pt x="4210493" y="88605"/>
                    <a:pt x="4245935" y="70884"/>
                  </a:cubicBezTo>
                  <a:cubicBezTo>
                    <a:pt x="4281377" y="53163"/>
                    <a:pt x="4287285" y="40168"/>
                    <a:pt x="4309731" y="28354"/>
                  </a:cubicBezTo>
                  <a:cubicBezTo>
                    <a:pt x="4332177" y="16540"/>
                    <a:pt x="4338084" y="255181"/>
                    <a:pt x="4380614"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48A44AA3-2847-D3F1-2FCC-0B72EB246B6C}"/>
                </a:ext>
              </a:extLst>
            </p:cNvPr>
            <p:cNvSpPr/>
            <p:nvPr/>
          </p:nvSpPr>
          <p:spPr>
            <a:xfrm rot="10800000">
              <a:off x="10441058" y="5992392"/>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EEF8C60-F0DE-E199-1CA6-26E3C5BC25B2}"/>
                    </a:ext>
                  </a:extLst>
                </p:cNvPr>
                <p:cNvSpPr txBox="1"/>
                <p:nvPr/>
              </p:nvSpPr>
              <p:spPr>
                <a:xfrm rot="5400000">
                  <a:off x="9692770" y="3652007"/>
                  <a:ext cx="2250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𝐸𝑥𝑝𝑒𝑐𝑡𝑒𝑑</m:t>
                        </m:r>
                        <m:r>
                          <a:rPr lang="en-US" b="0" i="1" smtClean="0">
                            <a:solidFill>
                              <a:schemeClr val="accent6"/>
                            </a:solidFill>
                            <a:latin typeface="Cambria Math" panose="02040503050406030204" pitchFamily="18" charset="0"/>
                          </a:rPr>
                          <m:t> </m:t>
                        </m:r>
                        <m:r>
                          <a:rPr lang="en-US" b="0" i="1" smtClean="0">
                            <a:solidFill>
                              <a:schemeClr val="accent6"/>
                            </a:solidFill>
                            <a:latin typeface="Cambria Math" panose="02040503050406030204" pitchFamily="18" charset="0"/>
                          </a:rPr>
                          <m:t>𝐼𝑚𝑝𝑟𝑜𝑣𝑒𝑚𝑒𝑛𝑡</m:t>
                        </m:r>
                      </m:oMath>
                    </m:oMathPara>
                  </a14:m>
                  <a:endParaRPr lang="en-US" dirty="0">
                    <a:solidFill>
                      <a:schemeClr val="accent6"/>
                    </a:solidFill>
                  </a:endParaRPr>
                </a:p>
              </p:txBody>
            </p:sp>
          </mc:Choice>
          <mc:Fallback xmlns="">
            <p:sp>
              <p:nvSpPr>
                <p:cNvPr id="97" name="TextBox 96">
                  <a:extLst>
                    <a:ext uri="{FF2B5EF4-FFF2-40B4-BE49-F238E27FC236}">
                      <a16:creationId xmlns:a16="http://schemas.microsoft.com/office/drawing/2014/main" id="{DEEF8C60-F0DE-E199-1CA6-26E3C5BC25B2}"/>
                    </a:ext>
                  </a:extLst>
                </p:cNvPr>
                <p:cNvSpPr txBox="1">
                  <a:spLocks noRot="1" noChangeAspect="1" noMove="1" noResize="1" noEditPoints="1" noAdjustHandles="1" noChangeArrowheads="1" noChangeShapeType="1" noTextEdit="1"/>
                </p:cNvSpPr>
                <p:nvPr/>
              </p:nvSpPr>
              <p:spPr>
                <a:xfrm rot="5400000">
                  <a:off x="9692770" y="3652007"/>
                  <a:ext cx="2250965" cy="369332"/>
                </a:xfrm>
                <a:prstGeom prst="rect">
                  <a:avLst/>
                </a:prstGeom>
                <a:blipFill>
                  <a:blip r:embed="rId7"/>
                  <a:stretch>
                    <a:fillRect l="-18966" t="-862" b="-22989"/>
                  </a:stretch>
                </a:blipFill>
              </p:spPr>
              <p:txBody>
                <a:bodyPr/>
                <a:lstStyle/>
                <a:p>
                  <a:r>
                    <a:rPr lang="en-US">
                      <a:noFill/>
                    </a:rPr>
                    <a:t> </a:t>
                  </a:r>
                </a:p>
              </p:txBody>
            </p:sp>
          </mc:Fallback>
        </mc:AlternateContent>
      </p:grpSp>
      <p:sp>
        <p:nvSpPr>
          <p:cNvPr id="190" name="TextBox 189">
            <a:extLst>
              <a:ext uri="{FF2B5EF4-FFF2-40B4-BE49-F238E27FC236}">
                <a16:creationId xmlns:a16="http://schemas.microsoft.com/office/drawing/2014/main" id="{380B4EEF-BAE3-5E6F-5FAE-3FB8207A1117}"/>
              </a:ext>
            </a:extLst>
          </p:cNvPr>
          <p:cNvSpPr txBox="1"/>
          <p:nvPr/>
        </p:nvSpPr>
        <p:spPr>
          <a:xfrm>
            <a:off x="1623408" y="2033552"/>
            <a:ext cx="2158253" cy="369332"/>
          </a:xfrm>
          <a:prstGeom prst="rect">
            <a:avLst/>
          </a:prstGeom>
          <a:noFill/>
        </p:spPr>
        <p:txBody>
          <a:bodyPr wrap="square" rtlCol="0">
            <a:spAutoFit/>
          </a:bodyPr>
          <a:lstStyle/>
          <a:p>
            <a:r>
              <a:rPr lang="en-US" dirty="0"/>
              <a:t>Physics-Agnostic</a:t>
            </a:r>
          </a:p>
        </p:txBody>
      </p:sp>
      <p:sp>
        <p:nvSpPr>
          <p:cNvPr id="191" name="Isosceles Triangle 190">
            <a:extLst>
              <a:ext uri="{FF2B5EF4-FFF2-40B4-BE49-F238E27FC236}">
                <a16:creationId xmlns:a16="http://schemas.microsoft.com/office/drawing/2014/main" id="{C671700D-A0AE-7E5F-AE46-D4F5D0D38CE9}"/>
              </a:ext>
            </a:extLst>
          </p:cNvPr>
          <p:cNvSpPr/>
          <p:nvPr/>
        </p:nvSpPr>
        <p:spPr>
          <a:xfrm rot="10800000">
            <a:off x="3355958" y="3488219"/>
            <a:ext cx="183044" cy="109791"/>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2" name="TextBox 191">
                <a:extLst>
                  <a:ext uri="{FF2B5EF4-FFF2-40B4-BE49-F238E27FC236}">
                    <a16:creationId xmlns:a16="http://schemas.microsoft.com/office/drawing/2014/main" id="{43192A49-38B9-71A6-0793-C5498E01B608}"/>
                  </a:ext>
                </a:extLst>
              </p:cNvPr>
              <p:cNvSpPr txBox="1"/>
              <p:nvPr/>
            </p:nvSpPr>
            <p:spPr>
              <a:xfrm>
                <a:off x="1649831" y="6543822"/>
                <a:ext cx="18800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𝑃𝑎𝑟𝑎𝑚𝑒𝑡𝑒𝑟</m:t>
                      </m:r>
                      <m:r>
                        <a:rPr lang="en-US" b="0" i="1" smtClean="0">
                          <a:latin typeface="Cambria Math" panose="02040503050406030204" pitchFamily="18" charset="0"/>
                        </a:rPr>
                        <m:t> </m:t>
                      </m:r>
                      <m:r>
                        <a:rPr lang="en-US" b="0" i="1" smtClean="0">
                          <a:latin typeface="Cambria Math" panose="02040503050406030204" pitchFamily="18" charset="0"/>
                        </a:rPr>
                        <m:t>𝜂</m:t>
                      </m:r>
                    </m:oMath>
                  </m:oMathPara>
                </a14:m>
                <a:endParaRPr lang="en-US" dirty="0"/>
              </a:p>
            </p:txBody>
          </p:sp>
        </mc:Choice>
        <mc:Fallback>
          <p:sp>
            <p:nvSpPr>
              <p:cNvPr id="192" name="TextBox 191">
                <a:extLst>
                  <a:ext uri="{FF2B5EF4-FFF2-40B4-BE49-F238E27FC236}">
                    <a16:creationId xmlns:a16="http://schemas.microsoft.com/office/drawing/2014/main" id="{43192A49-38B9-71A6-0793-C5498E01B608}"/>
                  </a:ext>
                </a:extLst>
              </p:cNvPr>
              <p:cNvSpPr txBox="1">
                <a:spLocks noRot="1" noChangeAspect="1" noMove="1" noResize="1" noEditPoints="1" noAdjustHandles="1" noChangeArrowheads="1" noChangeShapeType="1" noTextEdit="1"/>
              </p:cNvSpPr>
              <p:nvPr/>
            </p:nvSpPr>
            <p:spPr>
              <a:xfrm>
                <a:off x="1649831" y="6543822"/>
                <a:ext cx="1880090" cy="369332"/>
              </a:xfrm>
              <a:prstGeom prst="rect">
                <a:avLst/>
              </a:prstGeom>
              <a:blipFill>
                <a:blip r:embed="rId8"/>
                <a:stretch>
                  <a:fillRect b="-16667"/>
                </a:stretch>
              </a:blipFill>
            </p:spPr>
            <p:txBody>
              <a:bodyPr/>
              <a:lstStyle/>
              <a:p>
                <a:r>
                  <a:rPr lang="zh-CN" altLang="en-US">
                    <a:noFill/>
                  </a:rPr>
                  <a:t> </a:t>
                </a:r>
              </a:p>
            </p:txBody>
          </p:sp>
        </mc:Fallback>
      </mc:AlternateContent>
      <p:cxnSp>
        <p:nvCxnSpPr>
          <p:cNvPr id="100" name="直线箭头连接符 31">
            <a:extLst>
              <a:ext uri="{FF2B5EF4-FFF2-40B4-BE49-F238E27FC236}">
                <a16:creationId xmlns:a16="http://schemas.microsoft.com/office/drawing/2014/main" id="{95733306-5233-6B28-BBAF-F3B8F8C1B4A4}"/>
              </a:ext>
            </a:extLst>
          </p:cNvPr>
          <p:cNvCxnSpPr/>
          <p:nvPr/>
        </p:nvCxnSpPr>
        <p:spPr>
          <a:xfrm flipH="1">
            <a:off x="8969410" y="1557897"/>
            <a:ext cx="1241778" cy="0"/>
          </a:xfrm>
          <a:prstGeom prst="straightConnector1">
            <a:avLst/>
          </a:prstGeom>
          <a:ln w="38100">
            <a:solidFill>
              <a:srgbClr val="FF0000">
                <a:alpha val="2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B94313C4-FBED-1DB7-7DED-1BEF14A8AD6A}"/>
              </a:ext>
            </a:extLst>
          </p:cNvPr>
          <p:cNvGrpSpPr/>
          <p:nvPr/>
        </p:nvGrpSpPr>
        <p:grpSpPr>
          <a:xfrm>
            <a:off x="7111625" y="2557388"/>
            <a:ext cx="5141781" cy="3850149"/>
            <a:chOff x="6643383" y="2575453"/>
            <a:chExt cx="5141781" cy="3850149"/>
          </a:xfrm>
        </p:grpSpPr>
        <p:grpSp>
          <p:nvGrpSpPr>
            <p:cNvPr id="164" name="Group 163">
              <a:extLst>
                <a:ext uri="{FF2B5EF4-FFF2-40B4-BE49-F238E27FC236}">
                  <a16:creationId xmlns:a16="http://schemas.microsoft.com/office/drawing/2014/main" id="{CEB45761-402A-3EF2-DBD4-E63E3B9BFD61}"/>
                </a:ext>
              </a:extLst>
            </p:cNvPr>
            <p:cNvGrpSpPr/>
            <p:nvPr/>
          </p:nvGrpSpPr>
          <p:grpSpPr>
            <a:xfrm>
              <a:off x="6643383" y="3110644"/>
              <a:ext cx="5141781" cy="3314958"/>
              <a:chOff x="6697848" y="2435742"/>
              <a:chExt cx="5141781" cy="3314958"/>
            </a:xfrm>
          </p:grpSpPr>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5194258-5113-67B2-A560-B76E757AC6F1}"/>
                      </a:ext>
                    </a:extLst>
                  </p:cNvPr>
                  <p:cNvSpPr txBox="1"/>
                  <p:nvPr/>
                </p:nvSpPr>
                <p:spPr>
                  <a:xfrm>
                    <a:off x="8285282" y="5381368"/>
                    <a:ext cx="18800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𝑃𝑎𝑟𝑎𝑚𝑒𝑡𝑒𝑟</m:t>
                          </m:r>
                          <m:r>
                            <a:rPr lang="en-US" b="0" i="1" smtClean="0">
                              <a:latin typeface="Cambria Math" panose="02040503050406030204" pitchFamily="18" charset="0"/>
                            </a:rPr>
                            <m:t> </m:t>
                          </m:r>
                          <m:r>
                            <a:rPr lang="en-US" b="0" i="1" smtClean="0">
                              <a:latin typeface="Cambria Math" panose="02040503050406030204" pitchFamily="18" charset="0"/>
                            </a:rPr>
                            <m:t>𝜂</m:t>
                          </m:r>
                        </m:oMath>
                      </m:oMathPara>
                    </a14:m>
                    <a:endParaRPr lang="en-US" dirty="0"/>
                  </a:p>
                </p:txBody>
              </p:sp>
            </mc:Choice>
            <mc:Fallback xmlns="">
              <p:sp>
                <p:nvSpPr>
                  <p:cNvPr id="165" name="TextBox 164">
                    <a:extLst>
                      <a:ext uri="{FF2B5EF4-FFF2-40B4-BE49-F238E27FC236}">
                        <a16:creationId xmlns:a16="http://schemas.microsoft.com/office/drawing/2014/main" id="{55194258-5113-67B2-A560-B76E757AC6F1}"/>
                      </a:ext>
                    </a:extLst>
                  </p:cNvPr>
                  <p:cNvSpPr txBox="1">
                    <a:spLocks noRot="1" noChangeAspect="1" noMove="1" noResize="1" noEditPoints="1" noAdjustHandles="1" noChangeArrowheads="1" noChangeShapeType="1" noTextEdit="1"/>
                  </p:cNvSpPr>
                  <p:nvPr/>
                </p:nvSpPr>
                <p:spPr>
                  <a:xfrm>
                    <a:off x="8285282" y="5381368"/>
                    <a:ext cx="1880090" cy="369332"/>
                  </a:xfrm>
                  <a:prstGeom prst="rect">
                    <a:avLst/>
                  </a:prstGeom>
                  <a:blipFill>
                    <a:blip r:embed="rId9"/>
                    <a:stretch>
                      <a:fillRect b="-6557"/>
                    </a:stretch>
                  </a:blipFill>
                </p:spPr>
                <p:txBody>
                  <a:bodyPr/>
                  <a:lstStyle/>
                  <a:p>
                    <a:r>
                      <a:rPr lang="en-US">
                        <a:noFill/>
                      </a:rPr>
                      <a:t> </a:t>
                    </a:r>
                  </a:p>
                </p:txBody>
              </p:sp>
            </mc:Fallback>
          </mc:AlternateContent>
          <p:grpSp>
            <p:nvGrpSpPr>
              <p:cNvPr id="166" name="Group 165">
                <a:extLst>
                  <a:ext uri="{FF2B5EF4-FFF2-40B4-BE49-F238E27FC236}">
                    <a16:creationId xmlns:a16="http://schemas.microsoft.com/office/drawing/2014/main" id="{4D391160-3277-C11C-B935-99AF4F5CBCF1}"/>
                  </a:ext>
                </a:extLst>
              </p:cNvPr>
              <p:cNvGrpSpPr/>
              <p:nvPr/>
            </p:nvGrpSpPr>
            <p:grpSpPr>
              <a:xfrm>
                <a:off x="6697848" y="2435742"/>
                <a:ext cx="5141781" cy="2999414"/>
                <a:chOff x="5825724" y="1952310"/>
                <a:chExt cx="5141781" cy="2999414"/>
              </a:xfrm>
            </p:grpSpPr>
            <p:grpSp>
              <p:nvGrpSpPr>
                <p:cNvPr id="177" name="Group 176">
                  <a:extLst>
                    <a:ext uri="{FF2B5EF4-FFF2-40B4-BE49-F238E27FC236}">
                      <a16:creationId xmlns:a16="http://schemas.microsoft.com/office/drawing/2014/main" id="{30E88313-368D-5864-0B14-B0F49BB1FDD1}"/>
                    </a:ext>
                  </a:extLst>
                </p:cNvPr>
                <p:cNvGrpSpPr/>
                <p:nvPr/>
              </p:nvGrpSpPr>
              <p:grpSpPr>
                <a:xfrm>
                  <a:off x="5825724" y="1952310"/>
                  <a:ext cx="4756514" cy="1500593"/>
                  <a:chOff x="5825724" y="1952310"/>
                  <a:chExt cx="4756514" cy="1500593"/>
                </a:xfrm>
              </p:grpSpPr>
              <p:grpSp>
                <p:nvGrpSpPr>
                  <p:cNvPr id="185" name="Group 184">
                    <a:extLst>
                      <a:ext uri="{FF2B5EF4-FFF2-40B4-BE49-F238E27FC236}">
                        <a16:creationId xmlns:a16="http://schemas.microsoft.com/office/drawing/2014/main" id="{0B709DE5-E413-155E-E84B-1009B41EAB0E}"/>
                      </a:ext>
                    </a:extLst>
                  </p:cNvPr>
                  <p:cNvGrpSpPr/>
                  <p:nvPr/>
                </p:nvGrpSpPr>
                <p:grpSpPr>
                  <a:xfrm>
                    <a:off x="6212258" y="1952310"/>
                    <a:ext cx="4369980" cy="1500593"/>
                    <a:chOff x="6469914" y="2126922"/>
                    <a:chExt cx="4369980" cy="1225987"/>
                  </a:xfrm>
                </p:grpSpPr>
                <p:sp>
                  <p:nvSpPr>
                    <p:cNvPr id="187" name="Rectangle 186">
                      <a:extLst>
                        <a:ext uri="{FF2B5EF4-FFF2-40B4-BE49-F238E27FC236}">
                          <a16:creationId xmlns:a16="http://schemas.microsoft.com/office/drawing/2014/main" id="{4980E6F8-6A5A-B587-CA03-A2B16AE2188E}"/>
                        </a:ext>
                      </a:extLst>
                    </p:cNvPr>
                    <p:cNvSpPr/>
                    <p:nvPr/>
                  </p:nvSpPr>
                  <p:spPr>
                    <a:xfrm>
                      <a:off x="6469914" y="2126922"/>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0561771D-C03C-4902-7C3E-60BF71794E52}"/>
                        </a:ext>
                      </a:extLst>
                    </p:cNvPr>
                    <p:cNvSpPr/>
                    <p:nvPr/>
                  </p:nvSpPr>
                  <p:spPr>
                    <a:xfrm>
                      <a:off x="6478772" y="2296633"/>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31B24119-F43C-A16A-159A-91F28CCE9275}"/>
                          </a:ext>
                        </a:extLst>
                      </p:cNvPr>
                      <p:cNvSpPr txBox="1"/>
                      <p:nvPr/>
                    </p:nvSpPr>
                    <p:spPr>
                      <a:xfrm rot="16200000">
                        <a:off x="5421181" y="2376831"/>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FF0000"/>
                                  </a:solidFill>
                                  <a:latin typeface="Cambria Math" panose="02040503050406030204" pitchFamily="18" charset="0"/>
                                </a:rPr>
                                <m:t>𝐿𝑜𝑠𝑠</m:t>
                              </m:r>
                              <m:d>
                                <m:dPr>
                                  <m:ctrlPr>
                                    <a:rPr kumimoji="1" lang="en-US" altLang="zh-CN" sz="1800" b="0" i="1" smtClean="0">
                                      <a:solidFill>
                                        <a:srgbClr val="FF0000"/>
                                      </a:solidFill>
                                      <a:latin typeface="Cambria Math" panose="02040503050406030204" pitchFamily="18" charset="0"/>
                                    </a:rPr>
                                  </m:ctrlPr>
                                </m:dPr>
                                <m:e>
                                  <m:acc>
                                    <m:accPr>
                                      <m:chr m:val="⃗"/>
                                      <m:ctrlPr>
                                        <a:rPr kumimoji="1" lang="en-US" altLang="zh-CN" sz="1800" i="1">
                                          <a:solidFill>
                                            <a:srgbClr val="FF0000"/>
                                          </a:solidFill>
                                          <a:latin typeface="Cambria Math" panose="02040503050406030204" pitchFamily="18" charset="0"/>
                                        </a:rPr>
                                      </m:ctrlPr>
                                    </m:accPr>
                                    <m:e>
                                      <m:r>
                                        <a:rPr kumimoji="1" lang="en-US" altLang="zh-CN" sz="1800" i="1">
                                          <a:solidFill>
                                            <a:srgbClr val="FF0000"/>
                                          </a:solidFill>
                                          <a:latin typeface="Cambria Math" panose="02040503050406030204" pitchFamily="18" charset="0"/>
                                        </a:rPr>
                                        <m:t>𝜂</m:t>
                                      </m:r>
                                    </m:e>
                                  </m:acc>
                                </m:e>
                              </m:d>
                            </m:oMath>
                          </m:oMathPara>
                        </a14:m>
                        <a:endParaRPr lang="en-US" dirty="0">
                          <a:solidFill>
                            <a:srgbClr val="FF0000"/>
                          </a:solidFill>
                        </a:endParaRPr>
                      </a:p>
                    </p:txBody>
                  </p:sp>
                </mc:Choice>
                <mc:Fallback xmlns="">
                  <p:sp>
                    <p:nvSpPr>
                      <p:cNvPr id="186" name="TextBox 185">
                        <a:extLst>
                          <a:ext uri="{FF2B5EF4-FFF2-40B4-BE49-F238E27FC236}">
                            <a16:creationId xmlns:a16="http://schemas.microsoft.com/office/drawing/2014/main" id="{31B24119-F43C-A16A-159A-91F28CCE9275}"/>
                          </a:ext>
                        </a:extLst>
                      </p:cNvPr>
                      <p:cNvSpPr txBox="1">
                        <a:spLocks noRot="1" noChangeAspect="1" noMove="1" noResize="1" noEditPoints="1" noAdjustHandles="1" noChangeArrowheads="1" noChangeShapeType="1" noTextEdit="1"/>
                      </p:cNvSpPr>
                      <p:nvPr/>
                    </p:nvSpPr>
                    <p:spPr>
                      <a:xfrm rot="16200000">
                        <a:off x="5421181" y="2376831"/>
                        <a:ext cx="1178417" cy="369332"/>
                      </a:xfrm>
                      <a:prstGeom prst="rect">
                        <a:avLst/>
                      </a:prstGeom>
                      <a:blipFill>
                        <a:blip r:embed="rId10"/>
                        <a:stretch>
                          <a:fillRect l="-23333" t="-7772" r="-6667"/>
                        </a:stretch>
                      </a:blipFill>
                    </p:spPr>
                    <p:txBody>
                      <a:bodyPr/>
                      <a:lstStyle/>
                      <a:p>
                        <a:r>
                          <a:rPr lang="en-US">
                            <a:noFill/>
                          </a:rPr>
                          <a:t> </a:t>
                        </a:r>
                      </a:p>
                    </p:txBody>
                  </p:sp>
                </mc:Fallback>
              </mc:AlternateContent>
            </p:grpSp>
            <p:grpSp>
              <p:nvGrpSpPr>
                <p:cNvPr id="178" name="Group 177">
                  <a:extLst>
                    <a:ext uri="{FF2B5EF4-FFF2-40B4-BE49-F238E27FC236}">
                      <a16:creationId xmlns:a16="http://schemas.microsoft.com/office/drawing/2014/main" id="{E5BC4CA1-4A8B-D072-DA80-8E473E18E137}"/>
                    </a:ext>
                  </a:extLst>
                </p:cNvPr>
                <p:cNvGrpSpPr/>
                <p:nvPr/>
              </p:nvGrpSpPr>
              <p:grpSpPr>
                <a:xfrm>
                  <a:off x="5851027" y="3451131"/>
                  <a:ext cx="4725376" cy="1500593"/>
                  <a:chOff x="5861661" y="3969042"/>
                  <a:chExt cx="4725376" cy="1500593"/>
                </a:xfrm>
              </p:grpSpPr>
              <p:sp>
                <p:nvSpPr>
                  <p:cNvPr id="180" name="Rectangle: Rounded Corners 179">
                    <a:extLst>
                      <a:ext uri="{FF2B5EF4-FFF2-40B4-BE49-F238E27FC236}">
                        <a16:creationId xmlns:a16="http://schemas.microsoft.com/office/drawing/2014/main" id="{B11F575C-34B9-EBD3-C4B0-3CB2A1EF3E99}"/>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181" name="Group 180">
                    <a:extLst>
                      <a:ext uri="{FF2B5EF4-FFF2-40B4-BE49-F238E27FC236}">
                        <a16:creationId xmlns:a16="http://schemas.microsoft.com/office/drawing/2014/main" id="{48BBAFCD-292B-A7E0-7CA9-B6C2A3EBDAC4}"/>
                      </a:ext>
                    </a:extLst>
                  </p:cNvPr>
                  <p:cNvGrpSpPr/>
                  <p:nvPr/>
                </p:nvGrpSpPr>
                <p:grpSpPr>
                  <a:xfrm>
                    <a:off x="6217057" y="3969042"/>
                    <a:ext cx="4369980" cy="1500593"/>
                    <a:chOff x="6469914" y="3352909"/>
                    <a:chExt cx="4369980" cy="1225987"/>
                  </a:xfrm>
                </p:grpSpPr>
                <p:sp>
                  <p:nvSpPr>
                    <p:cNvPr id="183" name="Rectangle 182">
                      <a:extLst>
                        <a:ext uri="{FF2B5EF4-FFF2-40B4-BE49-F238E27FC236}">
                          <a16:creationId xmlns:a16="http://schemas.microsoft.com/office/drawing/2014/main" id="{A51D980C-1662-C11A-46A6-CB2B2951A6DD}"/>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Shape 183">
                      <a:extLst>
                        <a:ext uri="{FF2B5EF4-FFF2-40B4-BE49-F238E27FC236}">
                          <a16:creationId xmlns:a16="http://schemas.microsoft.com/office/drawing/2014/main" id="{DA274D82-1AEF-C9C0-16A3-C64459AC94DF}"/>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E22E60E3-7A37-1F9F-856F-8577C7103807}"/>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FF0000"/>
                                  </a:solidFill>
                                  <a:latin typeface="Cambria Math" panose="02040503050406030204" pitchFamily="18" charset="0"/>
                                </a:rPr>
                                <m:t>𝐿𝑜𝑠𝑠</m:t>
                              </m:r>
                              <m:d>
                                <m:dPr>
                                  <m:ctrlPr>
                                    <a:rPr kumimoji="1" lang="en-US" altLang="zh-CN" sz="1800" b="0" i="1" smtClean="0">
                                      <a:solidFill>
                                        <a:srgbClr val="FF0000"/>
                                      </a:solidFill>
                                      <a:latin typeface="Cambria Math" panose="02040503050406030204" pitchFamily="18" charset="0"/>
                                    </a:rPr>
                                  </m:ctrlPr>
                                </m:dPr>
                                <m:e>
                                  <m:acc>
                                    <m:accPr>
                                      <m:chr m:val="⃗"/>
                                      <m:ctrlPr>
                                        <a:rPr kumimoji="1" lang="en-US" altLang="zh-CN" sz="1800" i="1">
                                          <a:solidFill>
                                            <a:srgbClr val="FF0000"/>
                                          </a:solidFill>
                                          <a:latin typeface="Cambria Math" panose="02040503050406030204" pitchFamily="18" charset="0"/>
                                        </a:rPr>
                                      </m:ctrlPr>
                                    </m:accPr>
                                    <m:e>
                                      <m:r>
                                        <a:rPr kumimoji="1" lang="en-US" altLang="zh-CN" sz="1800" i="1">
                                          <a:solidFill>
                                            <a:srgbClr val="FF0000"/>
                                          </a:solidFill>
                                          <a:latin typeface="Cambria Math" panose="02040503050406030204" pitchFamily="18" charset="0"/>
                                        </a:rPr>
                                        <m:t>𝜂</m:t>
                                      </m:r>
                                    </m:e>
                                  </m:acc>
                                </m:e>
                              </m:d>
                            </m:oMath>
                          </m:oMathPara>
                        </a14:m>
                        <a:endParaRPr lang="en-US" dirty="0">
                          <a:solidFill>
                            <a:srgbClr val="FF0000"/>
                          </a:solidFill>
                        </a:endParaRPr>
                      </a:p>
                    </p:txBody>
                  </p:sp>
                </mc:Choice>
                <mc:Fallback xmlns="">
                  <p:sp>
                    <p:nvSpPr>
                      <p:cNvPr id="182" name="TextBox 181">
                        <a:extLst>
                          <a:ext uri="{FF2B5EF4-FFF2-40B4-BE49-F238E27FC236}">
                            <a16:creationId xmlns:a16="http://schemas.microsoft.com/office/drawing/2014/main" id="{E22E60E3-7A37-1F9F-856F-8577C7103807}"/>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11"/>
                        <a:stretch>
                          <a:fillRect l="-22951" t="-7254" r="-491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EB90CDDA-5D24-0E6D-0AFD-9626BA0DF45E}"/>
                        </a:ext>
                      </a:extLst>
                    </p:cNvPr>
                    <p:cNvSpPr txBox="1"/>
                    <p:nvPr/>
                  </p:nvSpPr>
                  <p:spPr>
                    <a:xfrm rot="5400000">
                      <a:off x="9657356" y="3110680"/>
                      <a:ext cx="2250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𝐸𝑥𝑝𝑒𝑐𝑡𝑒𝑑</m:t>
                            </m:r>
                            <m:r>
                              <a:rPr lang="en-US" b="0" i="1" smtClean="0">
                                <a:solidFill>
                                  <a:schemeClr val="accent6"/>
                                </a:solidFill>
                                <a:latin typeface="Cambria Math" panose="02040503050406030204" pitchFamily="18" charset="0"/>
                              </a:rPr>
                              <m:t> </m:t>
                            </m:r>
                            <m:r>
                              <a:rPr lang="en-US" b="0" i="1" smtClean="0">
                                <a:solidFill>
                                  <a:schemeClr val="accent6"/>
                                </a:solidFill>
                                <a:latin typeface="Cambria Math" panose="02040503050406030204" pitchFamily="18" charset="0"/>
                              </a:rPr>
                              <m:t>𝐼𝑚𝑝𝑟𝑜𝑣𝑒𝑚𝑒𝑛𝑡</m:t>
                            </m:r>
                          </m:oMath>
                        </m:oMathPara>
                      </a14:m>
                      <a:endParaRPr lang="en-US" dirty="0">
                        <a:solidFill>
                          <a:schemeClr val="accent6"/>
                        </a:solidFill>
                      </a:endParaRPr>
                    </a:p>
                  </p:txBody>
                </p:sp>
              </mc:Choice>
              <mc:Fallback xmlns="">
                <p:sp>
                  <p:nvSpPr>
                    <p:cNvPr id="179" name="TextBox 178">
                      <a:extLst>
                        <a:ext uri="{FF2B5EF4-FFF2-40B4-BE49-F238E27FC236}">
                          <a16:creationId xmlns:a16="http://schemas.microsoft.com/office/drawing/2014/main" id="{EB90CDDA-5D24-0E6D-0AFD-9626BA0DF45E}"/>
                        </a:ext>
                      </a:extLst>
                    </p:cNvPr>
                    <p:cNvSpPr txBox="1">
                      <a:spLocks noRot="1" noChangeAspect="1" noMove="1" noResize="1" noEditPoints="1" noAdjustHandles="1" noChangeArrowheads="1" noChangeShapeType="1" noTextEdit="1"/>
                    </p:cNvSpPr>
                    <p:nvPr/>
                  </p:nvSpPr>
                  <p:spPr>
                    <a:xfrm rot="5400000">
                      <a:off x="9657356" y="3110680"/>
                      <a:ext cx="2250965" cy="369332"/>
                    </a:xfrm>
                    <a:prstGeom prst="rect">
                      <a:avLst/>
                    </a:prstGeom>
                    <a:blipFill>
                      <a:blip r:embed="rId12"/>
                      <a:stretch>
                        <a:fillRect l="-13333" t="-813" b="-15718"/>
                      </a:stretch>
                    </a:blipFill>
                  </p:spPr>
                  <p:txBody>
                    <a:bodyPr/>
                    <a:lstStyle/>
                    <a:p>
                      <a:r>
                        <a:rPr lang="en-US">
                          <a:noFill/>
                        </a:rPr>
                        <a:t> </a:t>
                      </a:r>
                    </a:p>
                  </p:txBody>
                </p:sp>
              </mc:Fallback>
            </mc:AlternateContent>
          </p:grpSp>
          <p:cxnSp>
            <p:nvCxnSpPr>
              <p:cNvPr id="167" name="Straight Connector 166">
                <a:extLst>
                  <a:ext uri="{FF2B5EF4-FFF2-40B4-BE49-F238E27FC236}">
                    <a16:creationId xmlns:a16="http://schemas.microsoft.com/office/drawing/2014/main" id="{E278D0E7-0DD0-9A16-38E9-3729E49D5620}"/>
                  </a:ext>
                </a:extLst>
              </p:cNvPr>
              <p:cNvCxnSpPr/>
              <p:nvPr/>
            </p:nvCxnSpPr>
            <p:spPr>
              <a:xfrm>
                <a:off x="7080836" y="2556802"/>
                <a:ext cx="4367690" cy="97819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8" name="Freeform: Shape 167">
                <a:extLst>
                  <a:ext uri="{FF2B5EF4-FFF2-40B4-BE49-F238E27FC236}">
                    <a16:creationId xmlns:a16="http://schemas.microsoft.com/office/drawing/2014/main" id="{D109044B-FA64-9EC2-C52D-DA730132C68C}"/>
                  </a:ext>
                </a:extLst>
              </p:cNvPr>
              <p:cNvSpPr/>
              <p:nvPr/>
            </p:nvSpPr>
            <p:spPr>
              <a:xfrm>
                <a:off x="7095460" y="2563890"/>
                <a:ext cx="4345172" cy="1311349"/>
              </a:xfrm>
              <a:custGeom>
                <a:avLst/>
                <a:gdLst>
                  <a:gd name="connsiteX0" fmla="*/ 0 w 4345172"/>
                  <a:gd name="connsiteY0" fmla="*/ 0 h 1311349"/>
                  <a:gd name="connsiteX1" fmla="*/ 4345172 w 4345172"/>
                  <a:gd name="connsiteY1" fmla="*/ 652131 h 1311349"/>
                  <a:gd name="connsiteX2" fmla="*/ 4345172 w 4345172"/>
                  <a:gd name="connsiteY2" fmla="*/ 1311349 h 1311349"/>
                  <a:gd name="connsiteX3" fmla="*/ 0 w 4345172"/>
                  <a:gd name="connsiteY3" fmla="*/ 0 h 1311349"/>
                </a:gdLst>
                <a:ahLst/>
                <a:cxnLst>
                  <a:cxn ang="0">
                    <a:pos x="connsiteX0" y="connsiteY0"/>
                  </a:cxn>
                  <a:cxn ang="0">
                    <a:pos x="connsiteX1" y="connsiteY1"/>
                  </a:cxn>
                  <a:cxn ang="0">
                    <a:pos x="connsiteX2" y="connsiteY2"/>
                  </a:cxn>
                  <a:cxn ang="0">
                    <a:pos x="connsiteX3" y="connsiteY3"/>
                  </a:cxn>
                </a:cxnLst>
                <a:rect l="l" t="t" r="r" b="b"/>
                <a:pathLst>
                  <a:path w="4345172" h="1311349">
                    <a:moveTo>
                      <a:pt x="0" y="0"/>
                    </a:moveTo>
                    <a:lnTo>
                      <a:pt x="4345172" y="652131"/>
                    </a:lnTo>
                    <a:lnTo>
                      <a:pt x="4345172" y="1311349"/>
                    </a:lnTo>
                    <a:lnTo>
                      <a:pt x="0" y="0"/>
                    </a:ln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Shape 168">
                <a:extLst>
                  <a:ext uri="{FF2B5EF4-FFF2-40B4-BE49-F238E27FC236}">
                    <a16:creationId xmlns:a16="http://schemas.microsoft.com/office/drawing/2014/main" id="{68872927-D66D-5C02-9DB8-7D58B5057E6E}"/>
                  </a:ext>
                </a:extLst>
              </p:cNvPr>
              <p:cNvSpPr/>
              <p:nvPr/>
            </p:nvSpPr>
            <p:spPr>
              <a:xfrm>
                <a:off x="7081283" y="3725333"/>
                <a:ext cx="4373526" cy="199525"/>
              </a:xfrm>
              <a:custGeom>
                <a:avLst/>
                <a:gdLst>
                  <a:gd name="connsiteX0" fmla="*/ 0 w 4373526"/>
                  <a:gd name="connsiteY0" fmla="*/ 199525 h 199525"/>
                  <a:gd name="connsiteX1" fmla="*/ 1828800 w 4373526"/>
                  <a:gd name="connsiteY1" fmla="*/ 149906 h 199525"/>
                  <a:gd name="connsiteX2" fmla="*/ 2140689 w 4373526"/>
                  <a:gd name="connsiteY2" fmla="*/ 121553 h 199525"/>
                  <a:gd name="connsiteX3" fmla="*/ 2438400 w 4373526"/>
                  <a:gd name="connsiteY3" fmla="*/ 107376 h 199525"/>
                  <a:gd name="connsiteX4" fmla="*/ 2587256 w 4373526"/>
                  <a:gd name="connsiteY4" fmla="*/ 86111 h 199525"/>
                  <a:gd name="connsiteX5" fmla="*/ 2743200 w 4373526"/>
                  <a:gd name="connsiteY5" fmla="*/ 86111 h 199525"/>
                  <a:gd name="connsiteX6" fmla="*/ 2892056 w 4373526"/>
                  <a:gd name="connsiteY6" fmla="*/ 64846 h 199525"/>
                  <a:gd name="connsiteX7" fmla="*/ 3019647 w 4373526"/>
                  <a:gd name="connsiteY7" fmla="*/ 36492 h 199525"/>
                  <a:gd name="connsiteX8" fmla="*/ 3246475 w 4373526"/>
                  <a:gd name="connsiteY8" fmla="*/ 36492 h 199525"/>
                  <a:gd name="connsiteX9" fmla="*/ 3395331 w 4373526"/>
                  <a:gd name="connsiteY9" fmla="*/ 22316 h 199525"/>
                  <a:gd name="connsiteX10" fmla="*/ 3551275 w 4373526"/>
                  <a:gd name="connsiteY10" fmla="*/ 15227 h 199525"/>
                  <a:gd name="connsiteX11" fmla="*/ 3756837 w 4373526"/>
                  <a:gd name="connsiteY11" fmla="*/ 1050 h 199525"/>
                  <a:gd name="connsiteX12" fmla="*/ 3799368 w 4373526"/>
                  <a:gd name="connsiteY12" fmla="*/ 1050 h 199525"/>
                  <a:gd name="connsiteX13" fmla="*/ 3955312 w 4373526"/>
                  <a:gd name="connsiteY13" fmla="*/ 1050 h 199525"/>
                  <a:gd name="connsiteX14" fmla="*/ 4033284 w 4373526"/>
                  <a:gd name="connsiteY14" fmla="*/ 8139 h 199525"/>
                  <a:gd name="connsiteX15" fmla="*/ 4139610 w 4373526"/>
                  <a:gd name="connsiteY15" fmla="*/ 29404 h 199525"/>
                  <a:gd name="connsiteX16" fmla="*/ 4267200 w 4373526"/>
                  <a:gd name="connsiteY16" fmla="*/ 43581 h 199525"/>
                  <a:gd name="connsiteX17" fmla="*/ 4330996 w 4373526"/>
                  <a:gd name="connsiteY17" fmla="*/ 43581 h 199525"/>
                  <a:gd name="connsiteX18" fmla="*/ 4373526 w 4373526"/>
                  <a:gd name="connsiteY18" fmla="*/ 43581 h 19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3526" h="199525">
                    <a:moveTo>
                      <a:pt x="0" y="199525"/>
                    </a:moveTo>
                    <a:lnTo>
                      <a:pt x="1828800" y="149906"/>
                    </a:lnTo>
                    <a:cubicBezTo>
                      <a:pt x="2185581" y="136911"/>
                      <a:pt x="2039089" y="128641"/>
                      <a:pt x="2140689" y="121553"/>
                    </a:cubicBezTo>
                    <a:cubicBezTo>
                      <a:pt x="2242289" y="114465"/>
                      <a:pt x="2363972" y="113283"/>
                      <a:pt x="2438400" y="107376"/>
                    </a:cubicBezTo>
                    <a:cubicBezTo>
                      <a:pt x="2512828" y="101469"/>
                      <a:pt x="2536456" y="89655"/>
                      <a:pt x="2587256" y="86111"/>
                    </a:cubicBezTo>
                    <a:cubicBezTo>
                      <a:pt x="2638056" y="82567"/>
                      <a:pt x="2692400" y="89655"/>
                      <a:pt x="2743200" y="86111"/>
                    </a:cubicBezTo>
                    <a:cubicBezTo>
                      <a:pt x="2794000" y="82567"/>
                      <a:pt x="2845982" y="73116"/>
                      <a:pt x="2892056" y="64846"/>
                    </a:cubicBezTo>
                    <a:cubicBezTo>
                      <a:pt x="2938130" y="56576"/>
                      <a:pt x="2960577" y="41218"/>
                      <a:pt x="3019647" y="36492"/>
                    </a:cubicBezTo>
                    <a:cubicBezTo>
                      <a:pt x="3078717" y="31766"/>
                      <a:pt x="3183861" y="38855"/>
                      <a:pt x="3246475" y="36492"/>
                    </a:cubicBezTo>
                    <a:cubicBezTo>
                      <a:pt x="3309089" y="34129"/>
                      <a:pt x="3344531" y="25860"/>
                      <a:pt x="3395331" y="22316"/>
                    </a:cubicBezTo>
                    <a:cubicBezTo>
                      <a:pt x="3446131" y="18772"/>
                      <a:pt x="3491024" y="18771"/>
                      <a:pt x="3551275" y="15227"/>
                    </a:cubicBezTo>
                    <a:cubicBezTo>
                      <a:pt x="3611526" y="11683"/>
                      <a:pt x="3715488" y="3413"/>
                      <a:pt x="3756837" y="1050"/>
                    </a:cubicBezTo>
                    <a:cubicBezTo>
                      <a:pt x="3798186" y="-1313"/>
                      <a:pt x="3799368" y="1050"/>
                      <a:pt x="3799368" y="1050"/>
                    </a:cubicBezTo>
                    <a:cubicBezTo>
                      <a:pt x="3832447" y="1050"/>
                      <a:pt x="3916326" y="-131"/>
                      <a:pt x="3955312" y="1050"/>
                    </a:cubicBezTo>
                    <a:cubicBezTo>
                      <a:pt x="3994298" y="2231"/>
                      <a:pt x="4002568" y="3413"/>
                      <a:pt x="4033284" y="8139"/>
                    </a:cubicBezTo>
                    <a:cubicBezTo>
                      <a:pt x="4064000" y="12865"/>
                      <a:pt x="4100624" y="23497"/>
                      <a:pt x="4139610" y="29404"/>
                    </a:cubicBezTo>
                    <a:cubicBezTo>
                      <a:pt x="4178596" y="35311"/>
                      <a:pt x="4235302" y="41218"/>
                      <a:pt x="4267200" y="43581"/>
                    </a:cubicBezTo>
                    <a:cubicBezTo>
                      <a:pt x="4299098" y="45944"/>
                      <a:pt x="4330996" y="43581"/>
                      <a:pt x="4330996" y="43581"/>
                    </a:cubicBezTo>
                    <a:cubicBezTo>
                      <a:pt x="4348717" y="43581"/>
                      <a:pt x="4327452" y="57758"/>
                      <a:pt x="4373526" y="43581"/>
                    </a:cubicBezTo>
                  </a:path>
                </a:pathLst>
              </a:cu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Isosceles Triangle 169">
                <a:extLst>
                  <a:ext uri="{FF2B5EF4-FFF2-40B4-BE49-F238E27FC236}">
                    <a16:creationId xmlns:a16="http://schemas.microsoft.com/office/drawing/2014/main" id="{788EE08C-1C05-A775-B69F-7AF6E854459C}"/>
                  </a:ext>
                </a:extLst>
              </p:cNvPr>
              <p:cNvSpPr/>
              <p:nvPr/>
            </p:nvSpPr>
            <p:spPr>
              <a:xfrm rot="10800000">
                <a:off x="10992731" y="3583493"/>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D329FCB4-0DCD-6427-2148-DAEEF97B0518}"/>
                  </a:ext>
                </a:extLst>
              </p:cNvPr>
              <p:cNvSpPr/>
              <p:nvPr/>
            </p:nvSpPr>
            <p:spPr>
              <a:xfrm>
                <a:off x="11043247" y="4791332"/>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a:extLst>
                  <a:ext uri="{FF2B5EF4-FFF2-40B4-BE49-F238E27FC236}">
                    <a16:creationId xmlns:a16="http://schemas.microsoft.com/office/drawing/2014/main" id="{A2F90FF6-0FBF-4632-EF27-BEA6A256C0A7}"/>
                  </a:ext>
                </a:extLst>
              </p:cNvPr>
              <p:cNvSpPr/>
              <p:nvPr/>
            </p:nvSpPr>
            <p:spPr>
              <a:xfrm>
                <a:off x="7088372" y="4272188"/>
                <a:ext cx="4359348" cy="693789"/>
              </a:xfrm>
              <a:custGeom>
                <a:avLst/>
                <a:gdLst>
                  <a:gd name="connsiteX0" fmla="*/ 0 w 4359348"/>
                  <a:gd name="connsiteY0" fmla="*/ 0 h 693789"/>
                  <a:gd name="connsiteX1" fmla="*/ 751367 w 4359348"/>
                  <a:gd name="connsiteY1" fmla="*/ 42530 h 693789"/>
                  <a:gd name="connsiteX2" fmla="*/ 1311348 w 4359348"/>
                  <a:gd name="connsiteY2" fmla="*/ 85061 h 693789"/>
                  <a:gd name="connsiteX3" fmla="*/ 1779181 w 4359348"/>
                  <a:gd name="connsiteY3" fmla="*/ 148856 h 693789"/>
                  <a:gd name="connsiteX4" fmla="*/ 2140688 w 4359348"/>
                  <a:gd name="connsiteY4" fmla="*/ 219740 h 693789"/>
                  <a:gd name="connsiteX5" fmla="*/ 2502195 w 4359348"/>
                  <a:gd name="connsiteY5" fmla="*/ 262270 h 693789"/>
                  <a:gd name="connsiteX6" fmla="*/ 3196855 w 4359348"/>
                  <a:gd name="connsiteY6" fmla="*/ 425302 h 693789"/>
                  <a:gd name="connsiteX7" fmla="*/ 3650511 w 4359348"/>
                  <a:gd name="connsiteY7" fmla="*/ 496186 h 693789"/>
                  <a:gd name="connsiteX8" fmla="*/ 3983665 w 4359348"/>
                  <a:gd name="connsiteY8" fmla="*/ 538716 h 693789"/>
                  <a:gd name="connsiteX9" fmla="*/ 4359348 w 4359348"/>
                  <a:gd name="connsiteY9" fmla="*/ 645042 h 69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9348" h="693789">
                    <a:moveTo>
                      <a:pt x="0" y="0"/>
                    </a:moveTo>
                    <a:lnTo>
                      <a:pt x="751367" y="42530"/>
                    </a:lnTo>
                    <a:cubicBezTo>
                      <a:pt x="969925" y="56707"/>
                      <a:pt x="1140046" y="67340"/>
                      <a:pt x="1311348" y="85061"/>
                    </a:cubicBezTo>
                    <a:cubicBezTo>
                      <a:pt x="1482650" y="102782"/>
                      <a:pt x="1640958" y="126410"/>
                      <a:pt x="1779181" y="148856"/>
                    </a:cubicBezTo>
                    <a:cubicBezTo>
                      <a:pt x="1917404" y="171302"/>
                      <a:pt x="2020186" y="200838"/>
                      <a:pt x="2140688" y="219740"/>
                    </a:cubicBezTo>
                    <a:cubicBezTo>
                      <a:pt x="2261190" y="238642"/>
                      <a:pt x="2326167" y="228010"/>
                      <a:pt x="2502195" y="262270"/>
                    </a:cubicBezTo>
                    <a:cubicBezTo>
                      <a:pt x="2678223" y="296530"/>
                      <a:pt x="3005469" y="386316"/>
                      <a:pt x="3196855" y="425302"/>
                    </a:cubicBezTo>
                    <a:cubicBezTo>
                      <a:pt x="3388241" y="464288"/>
                      <a:pt x="3519376" y="477284"/>
                      <a:pt x="3650511" y="496186"/>
                    </a:cubicBezTo>
                    <a:cubicBezTo>
                      <a:pt x="3781646" y="515088"/>
                      <a:pt x="3865526" y="513907"/>
                      <a:pt x="3983665" y="538716"/>
                    </a:cubicBezTo>
                    <a:cubicBezTo>
                      <a:pt x="4101804" y="563525"/>
                      <a:pt x="4355804" y="791535"/>
                      <a:pt x="4359348" y="645042"/>
                    </a:cubicBezTo>
                  </a:path>
                </a:pathLst>
              </a:cu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3" name="Freeform: Shape 172">
                <a:extLst>
                  <a:ext uri="{FF2B5EF4-FFF2-40B4-BE49-F238E27FC236}">
                    <a16:creationId xmlns:a16="http://schemas.microsoft.com/office/drawing/2014/main" id="{0E87F2C9-40A1-2598-92A0-3B2DE62288C0}"/>
                  </a:ext>
                </a:extLst>
              </p:cNvPr>
              <p:cNvSpPr/>
              <p:nvPr/>
            </p:nvSpPr>
            <p:spPr>
              <a:xfrm>
                <a:off x="7088372" y="4229658"/>
                <a:ext cx="4004930" cy="630865"/>
              </a:xfrm>
              <a:custGeom>
                <a:avLst/>
                <a:gdLst>
                  <a:gd name="connsiteX0" fmla="*/ 0 w 4004930"/>
                  <a:gd name="connsiteY0" fmla="*/ 0 h 630865"/>
                  <a:gd name="connsiteX1" fmla="*/ 1091609 w 4004930"/>
                  <a:gd name="connsiteY1" fmla="*/ 49618 h 630865"/>
                  <a:gd name="connsiteX2" fmla="*/ 1942214 w 4004930"/>
                  <a:gd name="connsiteY2" fmla="*/ 134679 h 630865"/>
                  <a:gd name="connsiteX3" fmla="*/ 2410046 w 4004930"/>
                  <a:gd name="connsiteY3" fmla="*/ 233916 h 630865"/>
                  <a:gd name="connsiteX4" fmla="*/ 2502195 w 4004930"/>
                  <a:gd name="connsiteY4" fmla="*/ 255181 h 630865"/>
                  <a:gd name="connsiteX5" fmla="*/ 3033823 w 4004930"/>
                  <a:gd name="connsiteY5" fmla="*/ 368595 h 630865"/>
                  <a:gd name="connsiteX6" fmla="*/ 3140148 w 4004930"/>
                  <a:gd name="connsiteY6" fmla="*/ 382772 h 630865"/>
                  <a:gd name="connsiteX7" fmla="*/ 3522921 w 4004930"/>
                  <a:gd name="connsiteY7" fmla="*/ 446567 h 630865"/>
                  <a:gd name="connsiteX8" fmla="*/ 4004930 w 4004930"/>
                  <a:gd name="connsiteY8" fmla="*/ 581246 h 630865"/>
                  <a:gd name="connsiteX9" fmla="*/ 3728483 w 4004930"/>
                  <a:gd name="connsiteY9" fmla="*/ 630865 h 630865"/>
                  <a:gd name="connsiteX10" fmla="*/ 3444948 w 4004930"/>
                  <a:gd name="connsiteY10" fmla="*/ 609600 h 630865"/>
                  <a:gd name="connsiteX11" fmla="*/ 2955851 w 4004930"/>
                  <a:gd name="connsiteY11" fmla="*/ 567070 h 630865"/>
                  <a:gd name="connsiteX12" fmla="*/ 2296632 w 4004930"/>
                  <a:gd name="connsiteY12" fmla="*/ 404037 h 630865"/>
                  <a:gd name="connsiteX13" fmla="*/ 1729562 w 4004930"/>
                  <a:gd name="connsiteY13" fmla="*/ 276446 h 630865"/>
                  <a:gd name="connsiteX14" fmla="*/ 1254642 w 4004930"/>
                  <a:gd name="connsiteY14" fmla="*/ 226828 h 630865"/>
                  <a:gd name="connsiteX15" fmla="*/ 829339 w 4004930"/>
                  <a:gd name="connsiteY15" fmla="*/ 205563 h 630865"/>
                  <a:gd name="connsiteX16" fmla="*/ 318976 w 4004930"/>
                  <a:gd name="connsiteY16" fmla="*/ 184298 h 630865"/>
                  <a:gd name="connsiteX17" fmla="*/ 7088 w 4004930"/>
                  <a:gd name="connsiteY17" fmla="*/ 148856 h 630865"/>
                  <a:gd name="connsiteX18" fmla="*/ 0 w 4004930"/>
                  <a:gd name="connsiteY18" fmla="*/ 0 h 63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4930" h="630865">
                    <a:moveTo>
                      <a:pt x="0" y="0"/>
                    </a:moveTo>
                    <a:lnTo>
                      <a:pt x="1091609" y="49618"/>
                    </a:lnTo>
                    <a:lnTo>
                      <a:pt x="1942214" y="134679"/>
                    </a:lnTo>
                    <a:lnTo>
                      <a:pt x="2410046" y="233916"/>
                    </a:lnTo>
                    <a:lnTo>
                      <a:pt x="2502195" y="255181"/>
                    </a:lnTo>
                    <a:lnTo>
                      <a:pt x="3033823" y="368595"/>
                    </a:lnTo>
                    <a:lnTo>
                      <a:pt x="3140148" y="382772"/>
                    </a:lnTo>
                    <a:lnTo>
                      <a:pt x="3522921" y="446567"/>
                    </a:lnTo>
                    <a:lnTo>
                      <a:pt x="4004930" y="581246"/>
                    </a:lnTo>
                    <a:lnTo>
                      <a:pt x="3728483" y="630865"/>
                    </a:lnTo>
                    <a:lnTo>
                      <a:pt x="3444948" y="609600"/>
                    </a:lnTo>
                    <a:lnTo>
                      <a:pt x="2955851" y="567070"/>
                    </a:lnTo>
                    <a:lnTo>
                      <a:pt x="2296632" y="404037"/>
                    </a:lnTo>
                    <a:lnTo>
                      <a:pt x="1729562" y="276446"/>
                    </a:lnTo>
                    <a:lnTo>
                      <a:pt x="1254642" y="226828"/>
                    </a:lnTo>
                    <a:lnTo>
                      <a:pt x="829339" y="205563"/>
                    </a:lnTo>
                    <a:lnTo>
                      <a:pt x="318976" y="184298"/>
                    </a:lnTo>
                    <a:lnTo>
                      <a:pt x="7088" y="148856"/>
                    </a:lnTo>
                    <a:lnTo>
                      <a:pt x="0" y="0"/>
                    </a:ln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Shape 173">
                <a:extLst>
                  <a:ext uri="{FF2B5EF4-FFF2-40B4-BE49-F238E27FC236}">
                    <a16:creationId xmlns:a16="http://schemas.microsoft.com/office/drawing/2014/main" id="{C68E6C68-1D42-F9CC-BD12-654701EB5476}"/>
                  </a:ext>
                </a:extLst>
              </p:cNvPr>
              <p:cNvSpPr/>
              <p:nvPr/>
            </p:nvSpPr>
            <p:spPr>
              <a:xfrm>
                <a:off x="11100390" y="4605342"/>
                <a:ext cx="347330" cy="630865"/>
              </a:xfrm>
              <a:custGeom>
                <a:avLst/>
                <a:gdLst>
                  <a:gd name="connsiteX0" fmla="*/ 0 w 347330"/>
                  <a:gd name="connsiteY0" fmla="*/ 262269 h 630865"/>
                  <a:gd name="connsiteX1" fmla="*/ 77972 w 347330"/>
                  <a:gd name="connsiteY1" fmla="*/ 120502 h 630865"/>
                  <a:gd name="connsiteX2" fmla="*/ 276447 w 347330"/>
                  <a:gd name="connsiteY2" fmla="*/ 21265 h 630865"/>
                  <a:gd name="connsiteX3" fmla="*/ 333154 w 347330"/>
                  <a:gd name="connsiteY3" fmla="*/ 0 h 630865"/>
                  <a:gd name="connsiteX4" fmla="*/ 347330 w 347330"/>
                  <a:gd name="connsiteY4" fmla="*/ 630865 h 630865"/>
                  <a:gd name="connsiteX5" fmla="*/ 141768 w 347330"/>
                  <a:gd name="connsiteY5" fmla="*/ 574158 h 630865"/>
                  <a:gd name="connsiteX6" fmla="*/ 77972 w 347330"/>
                  <a:gd name="connsiteY6" fmla="*/ 489097 h 630865"/>
                  <a:gd name="connsiteX7" fmla="*/ 28354 w 347330"/>
                  <a:gd name="connsiteY7" fmla="*/ 304800 h 630865"/>
                  <a:gd name="connsiteX8" fmla="*/ 0 w 347330"/>
                  <a:gd name="connsiteY8" fmla="*/ 262269 h 63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330" h="630865">
                    <a:moveTo>
                      <a:pt x="0" y="262269"/>
                    </a:moveTo>
                    <a:lnTo>
                      <a:pt x="77972" y="120502"/>
                    </a:lnTo>
                    <a:lnTo>
                      <a:pt x="276447" y="21265"/>
                    </a:lnTo>
                    <a:lnTo>
                      <a:pt x="333154" y="0"/>
                    </a:lnTo>
                    <a:lnTo>
                      <a:pt x="347330" y="630865"/>
                    </a:lnTo>
                    <a:lnTo>
                      <a:pt x="141768" y="574158"/>
                    </a:lnTo>
                    <a:lnTo>
                      <a:pt x="77972" y="489097"/>
                    </a:lnTo>
                    <a:lnTo>
                      <a:pt x="28354" y="304800"/>
                    </a:lnTo>
                    <a:lnTo>
                      <a:pt x="0" y="262269"/>
                    </a:ln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Shape 174">
                <a:extLst>
                  <a:ext uri="{FF2B5EF4-FFF2-40B4-BE49-F238E27FC236}">
                    <a16:creationId xmlns:a16="http://schemas.microsoft.com/office/drawing/2014/main" id="{E923D22C-136B-DAFA-B21B-9830B5249E65}"/>
                  </a:ext>
                </a:extLst>
              </p:cNvPr>
              <p:cNvSpPr/>
              <p:nvPr/>
            </p:nvSpPr>
            <p:spPr>
              <a:xfrm>
                <a:off x="7088372" y="5228380"/>
                <a:ext cx="4352260" cy="150675"/>
              </a:xfrm>
              <a:custGeom>
                <a:avLst/>
                <a:gdLst>
                  <a:gd name="connsiteX0" fmla="*/ 0 w 4352260"/>
                  <a:gd name="connsiteY0" fmla="*/ 149594 h 150675"/>
                  <a:gd name="connsiteX1" fmla="*/ 680483 w 4352260"/>
                  <a:gd name="connsiteY1" fmla="*/ 121241 h 150675"/>
                  <a:gd name="connsiteX2" fmla="*/ 2098158 w 4352260"/>
                  <a:gd name="connsiteY2" fmla="*/ 121241 h 150675"/>
                  <a:gd name="connsiteX3" fmla="*/ 2608521 w 4352260"/>
                  <a:gd name="connsiteY3" fmla="*/ 107064 h 150675"/>
                  <a:gd name="connsiteX4" fmla="*/ 3076353 w 4352260"/>
                  <a:gd name="connsiteY4" fmla="*/ 114152 h 150675"/>
                  <a:gd name="connsiteX5" fmla="*/ 3395330 w 4352260"/>
                  <a:gd name="connsiteY5" fmla="*/ 128329 h 150675"/>
                  <a:gd name="connsiteX6" fmla="*/ 3834809 w 4352260"/>
                  <a:gd name="connsiteY6" fmla="*/ 99976 h 150675"/>
                  <a:gd name="connsiteX7" fmla="*/ 3990753 w 4352260"/>
                  <a:gd name="connsiteY7" fmla="*/ 149594 h 150675"/>
                  <a:gd name="connsiteX8" fmla="*/ 4075814 w 4352260"/>
                  <a:gd name="connsiteY8" fmla="*/ 43269 h 150675"/>
                  <a:gd name="connsiteX9" fmla="*/ 4224669 w 4352260"/>
                  <a:gd name="connsiteY9" fmla="*/ 738 h 150675"/>
                  <a:gd name="connsiteX10" fmla="*/ 4352260 w 4352260"/>
                  <a:gd name="connsiteY10" fmla="*/ 738 h 15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52260" h="150675">
                    <a:moveTo>
                      <a:pt x="0" y="149594"/>
                    </a:moveTo>
                    <a:cubicBezTo>
                      <a:pt x="165395" y="137780"/>
                      <a:pt x="330790" y="125966"/>
                      <a:pt x="680483" y="121241"/>
                    </a:cubicBezTo>
                    <a:cubicBezTo>
                      <a:pt x="1030176" y="116516"/>
                      <a:pt x="1776818" y="123604"/>
                      <a:pt x="2098158" y="121241"/>
                    </a:cubicBezTo>
                    <a:cubicBezTo>
                      <a:pt x="2419498" y="118878"/>
                      <a:pt x="2608521" y="107064"/>
                      <a:pt x="2608521" y="107064"/>
                    </a:cubicBezTo>
                    <a:lnTo>
                      <a:pt x="3076353" y="114152"/>
                    </a:lnTo>
                    <a:cubicBezTo>
                      <a:pt x="3207488" y="117696"/>
                      <a:pt x="3268921" y="130692"/>
                      <a:pt x="3395330" y="128329"/>
                    </a:cubicBezTo>
                    <a:cubicBezTo>
                      <a:pt x="3521739" y="125966"/>
                      <a:pt x="3735572" y="96432"/>
                      <a:pt x="3834809" y="99976"/>
                    </a:cubicBezTo>
                    <a:cubicBezTo>
                      <a:pt x="3934046" y="103520"/>
                      <a:pt x="3950586" y="159045"/>
                      <a:pt x="3990753" y="149594"/>
                    </a:cubicBezTo>
                    <a:cubicBezTo>
                      <a:pt x="4030920" y="140143"/>
                      <a:pt x="4036828" y="68078"/>
                      <a:pt x="4075814" y="43269"/>
                    </a:cubicBezTo>
                    <a:cubicBezTo>
                      <a:pt x="4114800" y="18460"/>
                      <a:pt x="4178595" y="7826"/>
                      <a:pt x="4224669" y="738"/>
                    </a:cubicBezTo>
                    <a:cubicBezTo>
                      <a:pt x="4270743" y="-6350"/>
                      <a:pt x="4242390" y="40905"/>
                      <a:pt x="4352260" y="738"/>
                    </a:cubicBezTo>
                  </a:path>
                </a:pathLst>
              </a:cu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Isosceles Triangle 175">
                <a:extLst>
                  <a:ext uri="{FF2B5EF4-FFF2-40B4-BE49-F238E27FC236}">
                    <a16:creationId xmlns:a16="http://schemas.microsoft.com/office/drawing/2014/main" id="{90B2A4F9-684D-0152-4FD2-7221F7B73B79}"/>
                  </a:ext>
                </a:extLst>
              </p:cNvPr>
              <p:cNvSpPr/>
              <p:nvPr/>
            </p:nvSpPr>
            <p:spPr>
              <a:xfrm rot="10800000">
                <a:off x="11330118" y="5063395"/>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TextBox 188">
              <a:extLst>
                <a:ext uri="{FF2B5EF4-FFF2-40B4-BE49-F238E27FC236}">
                  <a16:creationId xmlns:a16="http://schemas.microsoft.com/office/drawing/2014/main" id="{C28FA4AB-5FA1-967B-00A7-F1A2C209D490}"/>
                </a:ext>
              </a:extLst>
            </p:cNvPr>
            <p:cNvSpPr txBox="1"/>
            <p:nvPr/>
          </p:nvSpPr>
          <p:spPr>
            <a:xfrm>
              <a:off x="8162414" y="2575453"/>
              <a:ext cx="2656469" cy="461665"/>
            </a:xfrm>
            <a:prstGeom prst="rect">
              <a:avLst/>
            </a:prstGeom>
            <a:noFill/>
          </p:spPr>
          <p:txBody>
            <a:bodyPr wrap="square" rtlCol="0">
              <a:spAutoFit/>
            </a:bodyPr>
            <a:lstStyle/>
            <a:p>
              <a:r>
                <a:rPr lang="en-US" sz="2400" dirty="0"/>
                <a:t>Physics-Informed</a:t>
              </a:r>
              <a:endParaRPr lang="en-US" dirty="0"/>
            </a:p>
          </p:txBody>
        </p:sp>
      </p:grpSp>
      <p:cxnSp>
        <p:nvCxnSpPr>
          <p:cNvPr id="5" name="曲线连接符 4">
            <a:extLst>
              <a:ext uri="{FF2B5EF4-FFF2-40B4-BE49-F238E27FC236}">
                <a16:creationId xmlns:a16="http://schemas.microsoft.com/office/drawing/2014/main" id="{A93BBCD4-5964-7DCE-876E-072C9DA9CF38}"/>
              </a:ext>
            </a:extLst>
          </p:cNvPr>
          <p:cNvCxnSpPr>
            <a:cxnSpLocks/>
            <a:stCxn id="31" idx="3"/>
          </p:cNvCxnSpPr>
          <p:nvPr/>
        </p:nvCxnSpPr>
        <p:spPr>
          <a:xfrm>
            <a:off x="4645598" y="4500734"/>
            <a:ext cx="2941212" cy="2982"/>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圆角矩形 7">
                <a:extLst>
                  <a:ext uri="{FF2B5EF4-FFF2-40B4-BE49-F238E27FC236}">
                    <a16:creationId xmlns:a16="http://schemas.microsoft.com/office/drawing/2014/main" id="{CC5D2C08-C074-C848-4D58-3030A7CE4F78}"/>
                  </a:ext>
                </a:extLst>
              </p:cNvPr>
              <p:cNvSpPr/>
              <p:nvPr/>
            </p:nvSpPr>
            <p:spPr>
              <a:xfrm>
                <a:off x="5444138" y="3843452"/>
                <a:ext cx="1402769" cy="423257"/>
              </a:xfrm>
              <a:prstGeom prst="roundRect">
                <a:avLst/>
              </a:prstGeom>
              <a:solidFill>
                <a:srgbClr val="FF0000">
                  <a:alpha val="20000"/>
                </a:srgbClr>
              </a:solidFill>
              <a:ln>
                <a:solidFill>
                  <a:srgbClr val="FF0000">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Jacobian</a:t>
                </a:r>
                <a:r>
                  <a:rPr kumimoji="1" lang="en-US" altLang="zh-CN" dirty="0"/>
                  <a:t> </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𝜆</m:t>
                        </m:r>
                      </m:e>
                      <m:sub>
                        <m:r>
                          <a:rPr kumimoji="1" lang="en-US" altLang="zh-CN" sz="1800" b="0" i="1" smtClean="0">
                            <a:solidFill>
                              <a:schemeClr val="tx1"/>
                            </a:solidFill>
                            <a:latin typeface="Cambria Math" panose="02040503050406030204" pitchFamily="18" charset="0"/>
                          </a:rPr>
                          <m:t>𝐽</m:t>
                        </m:r>
                      </m:sub>
                    </m:sSub>
                  </m:oMath>
                </a14:m>
                <a:r>
                  <a:rPr kumimoji="1" lang="en-US" altLang="zh-CN" dirty="0"/>
                  <a:t>  </a:t>
                </a:r>
                <a:endParaRPr kumimoji="1" lang="zh-CN" altLang="en-US" dirty="0"/>
              </a:p>
            </p:txBody>
          </p:sp>
        </mc:Choice>
        <mc:Fallback>
          <p:sp>
            <p:nvSpPr>
              <p:cNvPr id="8" name="圆角矩形 7">
                <a:extLst>
                  <a:ext uri="{FF2B5EF4-FFF2-40B4-BE49-F238E27FC236}">
                    <a16:creationId xmlns:a16="http://schemas.microsoft.com/office/drawing/2014/main" id="{CC5D2C08-C074-C848-4D58-3030A7CE4F78}"/>
                  </a:ext>
                </a:extLst>
              </p:cNvPr>
              <p:cNvSpPr>
                <a:spLocks noRot="1" noChangeAspect="1" noMove="1" noResize="1" noEditPoints="1" noAdjustHandles="1" noChangeArrowheads="1" noChangeShapeType="1" noTextEdit="1"/>
              </p:cNvSpPr>
              <p:nvPr/>
            </p:nvSpPr>
            <p:spPr>
              <a:xfrm>
                <a:off x="5444138" y="3843452"/>
                <a:ext cx="1402769" cy="423257"/>
              </a:xfrm>
              <a:prstGeom prst="roundRect">
                <a:avLst/>
              </a:prstGeom>
              <a:blipFill>
                <a:blip r:embed="rId13"/>
                <a:stretch>
                  <a:fillRect b="-11111"/>
                </a:stretch>
              </a:blipFill>
              <a:ln>
                <a:solidFill>
                  <a:srgbClr val="FF0000">
                    <a:alpha val="20000"/>
                  </a:srgbClr>
                </a:solidFill>
              </a:ln>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B124B705-A471-635E-CCDD-AA1E7576FB09}"/>
              </a:ext>
            </a:extLst>
          </p:cNvPr>
          <p:cNvSpPr txBox="1"/>
          <p:nvPr/>
        </p:nvSpPr>
        <p:spPr>
          <a:xfrm>
            <a:off x="3467790" y="2362774"/>
            <a:ext cx="1211719" cy="369332"/>
          </a:xfrm>
          <a:prstGeom prst="rect">
            <a:avLst/>
          </a:prstGeom>
          <a:noFill/>
        </p:spPr>
        <p:txBody>
          <a:bodyPr wrap="square" rtlCol="0">
            <a:spAutoFit/>
          </a:bodyPr>
          <a:lstStyle/>
          <a:p>
            <a:r>
              <a:rPr kumimoji="1" lang="en-US" altLang="zh-CN" dirty="0"/>
              <a:t>Iteration 0</a:t>
            </a:r>
            <a:endParaRPr kumimoji="1" lang="zh-CN" altLang="en-US" dirty="0"/>
          </a:p>
        </p:txBody>
      </p:sp>
      <p:sp>
        <p:nvSpPr>
          <p:cNvPr id="17" name="文本框 16">
            <a:extLst>
              <a:ext uri="{FF2B5EF4-FFF2-40B4-BE49-F238E27FC236}">
                <a16:creationId xmlns:a16="http://schemas.microsoft.com/office/drawing/2014/main" id="{79E11084-865B-DA35-BC98-C8DE363BF639}"/>
              </a:ext>
            </a:extLst>
          </p:cNvPr>
          <p:cNvSpPr txBox="1"/>
          <p:nvPr/>
        </p:nvSpPr>
        <p:spPr>
          <a:xfrm>
            <a:off x="3467790" y="3842294"/>
            <a:ext cx="1211719" cy="369332"/>
          </a:xfrm>
          <a:prstGeom prst="rect">
            <a:avLst/>
          </a:prstGeom>
          <a:noFill/>
        </p:spPr>
        <p:txBody>
          <a:bodyPr wrap="square" rtlCol="0">
            <a:spAutoFit/>
          </a:bodyPr>
          <a:lstStyle/>
          <a:p>
            <a:r>
              <a:rPr kumimoji="1" lang="en-US" altLang="zh-CN" dirty="0"/>
              <a:t>Iteration 1</a:t>
            </a:r>
            <a:endParaRPr kumimoji="1" lang="zh-CN" altLang="en-US" dirty="0"/>
          </a:p>
        </p:txBody>
      </p:sp>
      <p:sp>
        <p:nvSpPr>
          <p:cNvPr id="18" name="文本框 17">
            <a:extLst>
              <a:ext uri="{FF2B5EF4-FFF2-40B4-BE49-F238E27FC236}">
                <a16:creationId xmlns:a16="http://schemas.microsoft.com/office/drawing/2014/main" id="{97639120-74D6-7BC4-165B-DFCF1A6A09D4}"/>
              </a:ext>
            </a:extLst>
          </p:cNvPr>
          <p:cNvSpPr txBox="1"/>
          <p:nvPr/>
        </p:nvSpPr>
        <p:spPr>
          <a:xfrm>
            <a:off x="3453021" y="5255943"/>
            <a:ext cx="1211719" cy="369332"/>
          </a:xfrm>
          <a:prstGeom prst="rect">
            <a:avLst/>
          </a:prstGeom>
          <a:noFill/>
        </p:spPr>
        <p:txBody>
          <a:bodyPr wrap="square" rtlCol="0">
            <a:spAutoFit/>
          </a:bodyPr>
          <a:lstStyle/>
          <a:p>
            <a:r>
              <a:rPr kumimoji="1" lang="en-US" altLang="zh-CN" dirty="0"/>
              <a:t>Iteration 2</a:t>
            </a:r>
            <a:endParaRPr kumimoji="1" lang="zh-CN" altLang="en-US" dirty="0"/>
          </a:p>
        </p:txBody>
      </p:sp>
      <p:sp>
        <p:nvSpPr>
          <p:cNvPr id="19" name="文本框 18">
            <a:extLst>
              <a:ext uri="{FF2B5EF4-FFF2-40B4-BE49-F238E27FC236}">
                <a16:creationId xmlns:a16="http://schemas.microsoft.com/office/drawing/2014/main" id="{A568D3FB-B084-EEF6-260E-D56E42502806}"/>
              </a:ext>
            </a:extLst>
          </p:cNvPr>
          <p:cNvSpPr txBox="1"/>
          <p:nvPr/>
        </p:nvSpPr>
        <p:spPr>
          <a:xfrm>
            <a:off x="10224615" y="3202518"/>
            <a:ext cx="1211719" cy="369332"/>
          </a:xfrm>
          <a:prstGeom prst="rect">
            <a:avLst/>
          </a:prstGeom>
          <a:noFill/>
        </p:spPr>
        <p:txBody>
          <a:bodyPr wrap="square" rtlCol="0">
            <a:spAutoFit/>
          </a:bodyPr>
          <a:lstStyle/>
          <a:p>
            <a:r>
              <a:rPr kumimoji="1" lang="en-US" altLang="zh-CN" dirty="0"/>
              <a:t>Iteration 0</a:t>
            </a:r>
            <a:endParaRPr kumimoji="1" lang="zh-CN" altLang="en-US" dirty="0"/>
          </a:p>
        </p:txBody>
      </p:sp>
      <p:sp>
        <p:nvSpPr>
          <p:cNvPr id="20" name="文本框 19">
            <a:extLst>
              <a:ext uri="{FF2B5EF4-FFF2-40B4-BE49-F238E27FC236}">
                <a16:creationId xmlns:a16="http://schemas.microsoft.com/office/drawing/2014/main" id="{1667DF31-BA23-ACDE-4BA8-9E8C617F11E4}"/>
              </a:ext>
            </a:extLst>
          </p:cNvPr>
          <p:cNvSpPr txBox="1"/>
          <p:nvPr/>
        </p:nvSpPr>
        <p:spPr>
          <a:xfrm>
            <a:off x="10143809" y="4682438"/>
            <a:ext cx="1211719" cy="369332"/>
          </a:xfrm>
          <a:prstGeom prst="rect">
            <a:avLst/>
          </a:prstGeom>
          <a:noFill/>
        </p:spPr>
        <p:txBody>
          <a:bodyPr wrap="square" rtlCol="0">
            <a:spAutoFit/>
          </a:bodyPr>
          <a:lstStyle/>
          <a:p>
            <a:r>
              <a:rPr kumimoji="1" lang="en-US" altLang="zh-CN" dirty="0"/>
              <a:t>Iteration 1</a:t>
            </a:r>
            <a:endParaRPr kumimoji="1" lang="zh-CN" altLang="en-US" dirty="0"/>
          </a:p>
        </p:txBody>
      </p:sp>
    </p:spTree>
    <p:extLst>
      <p:ext uri="{BB962C8B-B14F-4D97-AF65-F5344CB8AC3E}">
        <p14:creationId xmlns:p14="http://schemas.microsoft.com/office/powerpoint/2010/main" val="257052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77A66EF-4BD6-A01D-508E-7F42C38B4D3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Physics-Informed Optimization</a:t>
            </a:r>
            <a:endParaRPr kumimoji="1" lang="zh-CN" altLang="en-US" dirty="0">
              <a:latin typeface="Arial" panose="020B0604020202020204" pitchFamily="34" charset="0"/>
              <a:cs typeface="Arial" panose="020B0604020202020204" pitchFamily="34" charset="0"/>
            </a:endParaRPr>
          </a:p>
        </p:txBody>
      </p:sp>
      <p:grpSp>
        <p:nvGrpSpPr>
          <p:cNvPr id="30" name="组合 29">
            <a:extLst>
              <a:ext uri="{FF2B5EF4-FFF2-40B4-BE49-F238E27FC236}">
                <a16:creationId xmlns:a16="http://schemas.microsoft.com/office/drawing/2014/main" id="{AF4FDC04-F1DB-372B-2BBE-A1AD5C1BE04C}"/>
              </a:ext>
            </a:extLst>
          </p:cNvPr>
          <p:cNvGrpSpPr/>
          <p:nvPr/>
        </p:nvGrpSpPr>
        <p:grpSpPr>
          <a:xfrm>
            <a:off x="557212" y="1091130"/>
            <a:ext cx="3724277" cy="5220778"/>
            <a:chOff x="1528763" y="1428750"/>
            <a:chExt cx="2443162" cy="4171950"/>
          </a:xfrm>
        </p:grpSpPr>
        <p:sp>
          <p:nvSpPr>
            <p:cNvPr id="4" name="圆角矩形 3">
              <a:extLst>
                <a:ext uri="{FF2B5EF4-FFF2-40B4-BE49-F238E27FC236}">
                  <a16:creationId xmlns:a16="http://schemas.microsoft.com/office/drawing/2014/main" id="{7761E0BB-0842-31D9-5610-85ADD06B3DD2}"/>
                </a:ext>
              </a:extLst>
            </p:cNvPr>
            <p:cNvSpPr/>
            <p:nvPr/>
          </p:nvSpPr>
          <p:spPr>
            <a:xfrm>
              <a:off x="1528763"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a:extLst>
                <a:ext uri="{FF2B5EF4-FFF2-40B4-BE49-F238E27FC236}">
                  <a16:creationId xmlns:a16="http://schemas.microsoft.com/office/drawing/2014/main" id="{6AFBB6B7-AF86-9599-3F26-CFE55ACC1C1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5056" y="2237395"/>
              <a:ext cx="2078362" cy="3212013"/>
            </a:xfrm>
            <a:prstGeom prst="rect">
              <a:avLst/>
            </a:prstGeom>
          </p:spPr>
        </p:pic>
        <p:sp>
          <p:nvSpPr>
            <p:cNvPr id="7" name="文本框 6">
              <a:extLst>
                <a:ext uri="{FF2B5EF4-FFF2-40B4-BE49-F238E27FC236}">
                  <a16:creationId xmlns:a16="http://schemas.microsoft.com/office/drawing/2014/main" id="{97528389-E792-A4DA-58EA-3C6B367663C2}"/>
                </a:ext>
              </a:extLst>
            </p:cNvPr>
            <p:cNvSpPr txBox="1"/>
            <p:nvPr/>
          </p:nvSpPr>
          <p:spPr>
            <a:xfrm>
              <a:off x="1753097" y="1536823"/>
              <a:ext cx="2040321" cy="565675"/>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Universal Modeling for Multi-cavity Systems</a:t>
              </a:r>
              <a:endParaRPr kumimoji="1" lang="zh-CN" altLang="en-US" sz="2000" dirty="0">
                <a:latin typeface="Arial" panose="020B0604020202020204" pitchFamily="34" charset="0"/>
                <a:cs typeface="Arial" panose="020B0604020202020204" pitchFamily="34" charset="0"/>
              </a:endParaRPr>
            </a:p>
          </p:txBody>
        </p:sp>
      </p:grpSp>
      <p:sp>
        <p:nvSpPr>
          <p:cNvPr id="13" name="文本框 12">
            <a:extLst>
              <a:ext uri="{FF2B5EF4-FFF2-40B4-BE49-F238E27FC236}">
                <a16:creationId xmlns:a16="http://schemas.microsoft.com/office/drawing/2014/main" id="{93BB911D-C83A-DD82-DA22-77EF8CD014B3}"/>
              </a:ext>
            </a:extLst>
          </p:cNvPr>
          <p:cNvSpPr txBox="1"/>
          <p:nvPr/>
        </p:nvSpPr>
        <p:spPr>
          <a:xfrm>
            <a:off x="0" y="6536501"/>
            <a:ext cx="9772649" cy="307777"/>
          </a:xfrm>
          <a:prstGeom prst="rect">
            <a:avLst/>
          </a:prstGeom>
          <a:noFill/>
        </p:spPr>
        <p:txBody>
          <a:bodyPr wrap="square" rtlCol="0">
            <a:spAutoFit/>
          </a:bodyPr>
          <a:lstStyle/>
          <a:p>
            <a:r>
              <a:rPr kumimoji="1" lang="en-US" altLang="zh-CN" sz="1400" dirty="0" err="1">
                <a:latin typeface="Arial" panose="020B0604020202020204" pitchFamily="34" charset="0"/>
                <a:cs typeface="Arial" panose="020B0604020202020204" pitchFamily="34" charset="0"/>
              </a:rPr>
              <a:t>Suntharalingam</a:t>
            </a:r>
            <a:r>
              <a:rPr kumimoji="1" lang="en-US" altLang="zh-CN" sz="1400" dirty="0">
                <a:latin typeface="Arial" panose="020B0604020202020204" pitchFamily="34" charset="0"/>
                <a:cs typeface="Arial" panose="020B0604020202020204" pitchFamily="34" charset="0"/>
              </a:rPr>
              <a:t>, A., et al. Nat </a:t>
            </a:r>
            <a:r>
              <a:rPr kumimoji="1" lang="en-US" altLang="zh-CN" sz="1400" dirty="0" err="1">
                <a:latin typeface="Arial" panose="020B0604020202020204" pitchFamily="34" charset="0"/>
                <a:cs typeface="Arial" panose="020B0604020202020204" pitchFamily="34" charset="0"/>
              </a:rPr>
              <a:t>Commun</a:t>
            </a:r>
            <a:r>
              <a:rPr kumimoji="1" lang="en-US" altLang="zh-CN" sz="1400" dirty="0">
                <a:latin typeface="Arial" panose="020B0604020202020204" pitchFamily="34" charset="0"/>
                <a:cs typeface="Arial" panose="020B0604020202020204" pitchFamily="34" charset="0"/>
              </a:rPr>
              <a:t> 14, 5515 (2023)</a:t>
            </a:r>
            <a:endParaRPr kumimoji="1" lang="zh-CN" altLang="en-US" sz="1400" dirty="0">
              <a:latin typeface="Arial" panose="020B0604020202020204" pitchFamily="34" charset="0"/>
              <a:cs typeface="Arial" panose="020B0604020202020204" pitchFamily="34" charset="0"/>
            </a:endParaRPr>
          </a:p>
        </p:txBody>
      </p:sp>
      <p:grpSp>
        <p:nvGrpSpPr>
          <p:cNvPr id="31" name="组合 30">
            <a:extLst>
              <a:ext uri="{FF2B5EF4-FFF2-40B4-BE49-F238E27FC236}">
                <a16:creationId xmlns:a16="http://schemas.microsoft.com/office/drawing/2014/main" id="{308DBF8A-D3D8-F53B-CB6B-49D0EEE7FED2}"/>
              </a:ext>
            </a:extLst>
          </p:cNvPr>
          <p:cNvGrpSpPr/>
          <p:nvPr/>
        </p:nvGrpSpPr>
        <p:grpSpPr>
          <a:xfrm>
            <a:off x="7975828" y="1091130"/>
            <a:ext cx="3496304" cy="5107750"/>
            <a:chOff x="7696201" y="1428750"/>
            <a:chExt cx="2443162" cy="4171950"/>
          </a:xfrm>
        </p:grpSpPr>
        <p:sp>
          <p:nvSpPr>
            <p:cNvPr id="8" name="圆角矩形 7">
              <a:extLst>
                <a:ext uri="{FF2B5EF4-FFF2-40B4-BE49-F238E27FC236}">
                  <a16:creationId xmlns:a16="http://schemas.microsoft.com/office/drawing/2014/main" id="{46EB1EAD-1FEC-FE8F-3632-151398601A3F}"/>
                </a:ext>
              </a:extLst>
            </p:cNvPr>
            <p:cNvSpPr/>
            <p:nvPr/>
          </p:nvSpPr>
          <p:spPr>
            <a:xfrm>
              <a:off x="7696201"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96AA91-EED8-C6E7-C651-153C935764DA}"/>
                </a:ext>
              </a:extLst>
            </p:cNvPr>
            <p:cNvSpPr txBox="1"/>
            <p:nvPr/>
          </p:nvSpPr>
          <p:spPr>
            <a:xfrm>
              <a:off x="8070057" y="1605176"/>
              <a:ext cx="1695448" cy="578193"/>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Bayesian Optimization</a:t>
              </a:r>
              <a:endParaRPr kumimoji="1" lang="zh-CN" altLang="en-US" sz="2000" dirty="0">
                <a:latin typeface="Arial" panose="020B0604020202020204" pitchFamily="34" charset="0"/>
                <a:cs typeface="Arial" panose="020B0604020202020204" pitchFamily="34" charset="0"/>
              </a:endParaRPr>
            </a:p>
          </p:txBody>
        </p:sp>
        <p:pic>
          <p:nvPicPr>
            <p:cNvPr id="14" name="Picture 2" descr="Shallow Understanding on Bayesian Optimization | by Ramraj ...">
              <a:extLst>
                <a:ext uri="{FF2B5EF4-FFF2-40B4-BE49-F238E27FC236}">
                  <a16:creationId xmlns:a16="http://schemas.microsoft.com/office/drawing/2014/main" id="{77B33121-E6F9-DB50-512B-CA54596B5F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3"/>
            <a:stretch/>
          </p:blipFill>
          <p:spPr bwMode="auto">
            <a:xfrm>
              <a:off x="7806721" y="2359795"/>
              <a:ext cx="2210095" cy="294111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下弧形箭头 15">
            <a:extLst>
              <a:ext uri="{FF2B5EF4-FFF2-40B4-BE49-F238E27FC236}">
                <a16:creationId xmlns:a16="http://schemas.microsoft.com/office/drawing/2014/main" id="{7C1C2CA1-7975-2CA0-D525-F3646EF0F98F}"/>
              </a:ext>
            </a:extLst>
          </p:cNvPr>
          <p:cNvSpPr/>
          <p:nvPr/>
        </p:nvSpPr>
        <p:spPr>
          <a:xfrm>
            <a:off x="4348758" y="3009702"/>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下弧形箭头 19">
            <a:extLst>
              <a:ext uri="{FF2B5EF4-FFF2-40B4-BE49-F238E27FC236}">
                <a16:creationId xmlns:a16="http://schemas.microsoft.com/office/drawing/2014/main" id="{8A66C84C-72E5-2196-89C2-AAA675E958E6}"/>
              </a:ext>
            </a:extLst>
          </p:cNvPr>
          <p:cNvSpPr/>
          <p:nvPr/>
        </p:nvSpPr>
        <p:spPr>
          <a:xfrm rot="10800000">
            <a:off x="4244794" y="3786664"/>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7" name="组合 26">
            <a:extLst>
              <a:ext uri="{FF2B5EF4-FFF2-40B4-BE49-F238E27FC236}">
                <a16:creationId xmlns:a16="http://schemas.microsoft.com/office/drawing/2014/main" id="{EC905E42-06E7-F087-88E1-50196D838418}"/>
              </a:ext>
            </a:extLst>
          </p:cNvPr>
          <p:cNvGrpSpPr/>
          <p:nvPr/>
        </p:nvGrpSpPr>
        <p:grpSpPr>
          <a:xfrm>
            <a:off x="4460501" y="934731"/>
            <a:ext cx="3329557" cy="2074971"/>
            <a:chOff x="5015301" y="1242802"/>
            <a:chExt cx="2973001" cy="1100522"/>
          </a:xfrm>
        </p:grpSpPr>
        <p:sp>
          <p:nvSpPr>
            <p:cNvPr id="17" name="圆角矩形 16">
              <a:extLst>
                <a:ext uri="{FF2B5EF4-FFF2-40B4-BE49-F238E27FC236}">
                  <a16:creationId xmlns:a16="http://schemas.microsoft.com/office/drawing/2014/main" id="{7A36C200-2EB9-6899-BF49-089729645DE5}"/>
                </a:ext>
              </a:extLst>
            </p:cNvPr>
            <p:cNvSpPr/>
            <p:nvPr/>
          </p:nvSpPr>
          <p:spPr>
            <a:xfrm>
              <a:off x="5015301" y="1252620"/>
              <a:ext cx="2973001" cy="1090704"/>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文本框 17">
              <a:extLst>
                <a:ext uri="{FF2B5EF4-FFF2-40B4-BE49-F238E27FC236}">
                  <a16:creationId xmlns:a16="http://schemas.microsoft.com/office/drawing/2014/main" id="{D5CB05A2-6F0E-3350-900C-D2AE07577F94}"/>
                </a:ext>
              </a:extLst>
            </p:cNvPr>
            <p:cNvSpPr txBox="1"/>
            <p:nvPr/>
          </p:nvSpPr>
          <p:spPr>
            <a:xfrm>
              <a:off x="5340827" y="1242802"/>
              <a:ext cx="2207817" cy="277505"/>
            </a:xfrm>
            <a:prstGeom prst="rect">
              <a:avLst/>
            </a:prstGeom>
            <a:noFill/>
          </p:spPr>
          <p:txBody>
            <a:bodyPr wrap="square" rtlCol="0">
              <a:spAutoFit/>
            </a:bodyPr>
            <a:lstStyle/>
            <a:p>
              <a:pPr algn="ctr"/>
              <a:r>
                <a:rPr kumimoji="1" lang="en-US" altLang="zh-CN" sz="1400" dirty="0"/>
                <a:t>Physics-based methodology to exploit limit cycles</a:t>
              </a:r>
              <a:endParaRPr kumimoji="1" lang="zh-CN" altLang="en-US" sz="1400" dirty="0"/>
            </a:p>
          </p:txBody>
        </p:sp>
        <p:pic>
          <p:nvPicPr>
            <p:cNvPr id="26" name="图片 25" descr="图示&#10;&#10;描述已自动生成">
              <a:extLst>
                <a:ext uri="{FF2B5EF4-FFF2-40B4-BE49-F238E27FC236}">
                  <a16:creationId xmlns:a16="http://schemas.microsoft.com/office/drawing/2014/main" id="{B2FF4BF5-AAB8-6546-2511-F725B0DFD28B}"/>
                </a:ext>
              </a:extLst>
            </p:cNvPr>
            <p:cNvPicPr>
              <a:picLocks noChangeAspect="1"/>
            </p:cNvPicPr>
            <p:nvPr/>
          </p:nvPicPr>
          <p:blipFill rotWithShape="1">
            <a:blip r:embed="rId5">
              <a:extLst>
                <a:ext uri="{28A0092B-C50C-407E-A947-70E740481C1C}">
                  <a14:useLocalDpi xmlns:a14="http://schemas.microsoft.com/office/drawing/2010/main" val="0"/>
                </a:ext>
              </a:extLst>
            </a:blip>
            <a:srcRect l="1827" t="7187" r="1391" b="5322"/>
            <a:stretch/>
          </p:blipFill>
          <p:spPr>
            <a:xfrm>
              <a:off x="5145015" y="1492289"/>
              <a:ext cx="2706136" cy="736660"/>
            </a:xfrm>
            <a:prstGeom prst="rect">
              <a:avLst/>
            </a:prstGeom>
          </p:spPr>
        </p:pic>
      </p:grpSp>
      <p:grpSp>
        <p:nvGrpSpPr>
          <p:cNvPr id="39" name="组合 38">
            <a:extLst>
              <a:ext uri="{FF2B5EF4-FFF2-40B4-BE49-F238E27FC236}">
                <a16:creationId xmlns:a16="http://schemas.microsoft.com/office/drawing/2014/main" id="{F4FBA4C2-7AAF-31AD-C118-884963ED818B}"/>
              </a:ext>
            </a:extLst>
          </p:cNvPr>
          <p:cNvGrpSpPr/>
          <p:nvPr/>
        </p:nvGrpSpPr>
        <p:grpSpPr>
          <a:xfrm>
            <a:off x="4456336" y="4554129"/>
            <a:ext cx="3329557" cy="2074971"/>
            <a:chOff x="4456336" y="4599285"/>
            <a:chExt cx="3329557" cy="2074971"/>
          </a:xfrm>
        </p:grpSpPr>
        <p:grpSp>
          <p:nvGrpSpPr>
            <p:cNvPr id="34" name="组合 33">
              <a:extLst>
                <a:ext uri="{FF2B5EF4-FFF2-40B4-BE49-F238E27FC236}">
                  <a16:creationId xmlns:a16="http://schemas.microsoft.com/office/drawing/2014/main" id="{C46FCA4D-A588-C752-44B3-6B0A9DEC92A6}"/>
                </a:ext>
              </a:extLst>
            </p:cNvPr>
            <p:cNvGrpSpPr/>
            <p:nvPr/>
          </p:nvGrpSpPr>
          <p:grpSpPr>
            <a:xfrm>
              <a:off x="4456336" y="4599285"/>
              <a:ext cx="3329557" cy="2074971"/>
              <a:chOff x="4142937" y="4669875"/>
              <a:chExt cx="3329557" cy="1866625"/>
            </a:xfrm>
          </p:grpSpPr>
          <p:grpSp>
            <p:nvGrpSpPr>
              <p:cNvPr id="29" name="组合 28">
                <a:extLst>
                  <a:ext uri="{FF2B5EF4-FFF2-40B4-BE49-F238E27FC236}">
                    <a16:creationId xmlns:a16="http://schemas.microsoft.com/office/drawing/2014/main" id="{CA4DF32F-8305-CE95-EEB3-77C4AA65B6E6}"/>
                  </a:ext>
                </a:extLst>
              </p:cNvPr>
              <p:cNvGrpSpPr/>
              <p:nvPr/>
            </p:nvGrpSpPr>
            <p:grpSpPr>
              <a:xfrm>
                <a:off x="4142937" y="4669875"/>
                <a:ext cx="3329557" cy="1866625"/>
                <a:chOff x="4980581" y="4778898"/>
                <a:chExt cx="1665288" cy="876408"/>
              </a:xfrm>
            </p:grpSpPr>
            <p:sp>
              <p:nvSpPr>
                <p:cNvPr id="21" name="圆角矩形 20">
                  <a:extLst>
                    <a:ext uri="{FF2B5EF4-FFF2-40B4-BE49-F238E27FC236}">
                      <a16:creationId xmlns:a16="http://schemas.microsoft.com/office/drawing/2014/main" id="{7DED133F-F41D-60D4-6001-88DC07625AF6}"/>
                    </a:ext>
                  </a:extLst>
                </p:cNvPr>
                <p:cNvSpPr/>
                <p:nvPr/>
              </p:nvSpPr>
              <p:spPr>
                <a:xfrm>
                  <a:off x="4980581" y="4778898"/>
                  <a:ext cx="1665288" cy="87640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2931197D-526D-8330-2637-8AB0211210E4}"/>
                    </a:ext>
                  </a:extLst>
                </p:cNvPr>
                <p:cNvSpPr txBox="1"/>
                <p:nvPr/>
              </p:nvSpPr>
              <p:spPr>
                <a:xfrm>
                  <a:off x="5124849" y="4830679"/>
                  <a:ext cx="1397399" cy="230438"/>
                </a:xfrm>
                <a:prstGeom prst="rect">
                  <a:avLst/>
                </a:prstGeom>
                <a:noFill/>
              </p:spPr>
              <p:txBody>
                <a:bodyPr wrap="square" rtlCol="0">
                  <a:spAutoFit/>
                </a:bodyPr>
                <a:lstStyle/>
                <a:p>
                  <a:pPr algn="ctr"/>
                  <a:r>
                    <a:rPr kumimoji="1" lang="en-US" altLang="zh-CN" sz="1400" dirty="0">
                      <a:cs typeface="Arial" panose="020B0604020202020204" pitchFamily="34" charset="0"/>
                    </a:rPr>
                    <a:t>Optimal</a:t>
                  </a:r>
                  <a:r>
                    <a:rPr kumimoji="1" lang="en-US" altLang="zh-CN" sz="1400" dirty="0"/>
                    <a:t> Parameters</a:t>
                  </a:r>
                  <a:endParaRPr kumimoji="1" lang="zh-CN" altLang="en-US" sz="1400" dirty="0"/>
                </a:p>
              </p:txBody>
            </p:sp>
          </p:grpSp>
          <p:pic>
            <p:nvPicPr>
              <p:cNvPr id="33" name="图片 32" descr="图表, 直方图&#10;&#10;描述已自动生成">
                <a:extLst>
                  <a:ext uri="{FF2B5EF4-FFF2-40B4-BE49-F238E27FC236}">
                    <a16:creationId xmlns:a16="http://schemas.microsoft.com/office/drawing/2014/main" id="{D109A0B7-EDB9-6EFC-9532-3962680AA851}"/>
                  </a:ext>
                </a:extLst>
              </p:cNvPr>
              <p:cNvPicPr>
                <a:picLocks noChangeAspect="1"/>
              </p:cNvPicPr>
              <p:nvPr/>
            </p:nvPicPr>
            <p:blipFill rotWithShape="1">
              <a:blip r:embed="rId6">
                <a:extLst>
                  <a:ext uri="{28A0092B-C50C-407E-A947-70E740481C1C}">
                    <a14:useLocalDpi xmlns:a14="http://schemas.microsoft.com/office/drawing/2010/main" val="0"/>
                  </a:ext>
                </a:extLst>
              </a:blip>
              <a:srcRect l="9454" t="6455" b="6247"/>
              <a:stretch/>
            </p:blipFill>
            <p:spPr>
              <a:xfrm>
                <a:off x="4480164" y="5069348"/>
                <a:ext cx="2576659" cy="1103802"/>
              </a:xfrm>
              <a:prstGeom prst="rect">
                <a:avLst/>
              </a:prstGeom>
            </p:spPr>
          </p:pic>
        </p:grpSp>
        <p:sp>
          <p:nvSpPr>
            <p:cNvPr id="35" name="文本框 34">
              <a:extLst>
                <a:ext uri="{FF2B5EF4-FFF2-40B4-BE49-F238E27FC236}">
                  <a16:creationId xmlns:a16="http://schemas.microsoft.com/office/drawing/2014/main" id="{9A6109D9-68EC-F282-AE59-5BB90746631C}"/>
                </a:ext>
              </a:extLst>
            </p:cNvPr>
            <p:cNvSpPr txBox="1"/>
            <p:nvPr/>
          </p:nvSpPr>
          <p:spPr>
            <a:xfrm>
              <a:off x="5446559" y="6254118"/>
              <a:ext cx="1625601" cy="307777"/>
            </a:xfrm>
            <a:prstGeom prst="rect">
              <a:avLst/>
            </a:prstGeom>
            <a:noFill/>
          </p:spPr>
          <p:txBody>
            <a:bodyPr wrap="square" rtlCol="0">
              <a:spAutoFit/>
            </a:bodyPr>
            <a:lstStyle/>
            <a:p>
              <a:r>
                <a:rPr kumimoji="1" lang="en-US" altLang="zh-CN" sz="1400" i="1" dirty="0"/>
                <a:t>frequency (</a:t>
              </a:r>
              <a:r>
                <a:rPr kumimoji="1" lang="en-US" altLang="zh-CN" sz="1400" i="1" dirty="0" err="1"/>
                <a:t>a.u</a:t>
              </a:r>
              <a:r>
                <a:rPr kumimoji="1" lang="en-US" altLang="zh-CN" sz="1400" i="1" dirty="0"/>
                <a:t>)</a:t>
              </a:r>
              <a:endParaRPr kumimoji="1" lang="zh-CN" altLang="en-US" sz="1400" i="1" dirty="0"/>
            </a:p>
          </p:txBody>
        </p:sp>
        <p:sp>
          <p:nvSpPr>
            <p:cNvPr id="36" name="文本框 35">
              <a:extLst>
                <a:ext uri="{FF2B5EF4-FFF2-40B4-BE49-F238E27FC236}">
                  <a16:creationId xmlns:a16="http://schemas.microsoft.com/office/drawing/2014/main" id="{71E10645-9DCE-DAFA-7153-D56EB7F342FA}"/>
                </a:ext>
              </a:extLst>
            </p:cNvPr>
            <p:cNvSpPr txBox="1"/>
            <p:nvPr/>
          </p:nvSpPr>
          <p:spPr>
            <a:xfrm rot="16200000">
              <a:off x="3858402" y="5368183"/>
              <a:ext cx="1625556" cy="307777"/>
            </a:xfrm>
            <a:prstGeom prst="rect">
              <a:avLst/>
            </a:prstGeom>
            <a:noFill/>
          </p:spPr>
          <p:txBody>
            <a:bodyPr wrap="square" rtlCol="0">
              <a:spAutoFit/>
            </a:bodyPr>
            <a:lstStyle/>
            <a:p>
              <a:r>
                <a:rPr kumimoji="1" lang="en-US" altLang="zh-CN" sz="1400" i="1" dirty="0"/>
                <a:t>magnitude (</a:t>
              </a:r>
              <a:r>
                <a:rPr kumimoji="1" lang="en-US" altLang="zh-CN" sz="1400" i="1" dirty="0" err="1"/>
                <a:t>a.u</a:t>
              </a:r>
              <a:r>
                <a:rPr kumimoji="1" lang="en-US" altLang="zh-CN" sz="1400" i="1" dirty="0"/>
                <a:t>)</a:t>
              </a:r>
              <a:endParaRPr kumimoji="1" lang="zh-CN" altLang="en-US" sz="1400" i="1" dirty="0"/>
            </a:p>
          </p:txBody>
        </p:sp>
        <p:cxnSp>
          <p:nvCxnSpPr>
            <p:cNvPr id="38" name="直线连接符 37">
              <a:extLst>
                <a:ext uri="{FF2B5EF4-FFF2-40B4-BE49-F238E27FC236}">
                  <a16:creationId xmlns:a16="http://schemas.microsoft.com/office/drawing/2014/main" id="{7FEAD84A-2C05-4EDA-7F3D-EB7FDAFBEFF3}"/>
                </a:ext>
              </a:extLst>
            </p:cNvPr>
            <p:cNvCxnSpPr/>
            <p:nvPr/>
          </p:nvCxnSpPr>
          <p:spPr>
            <a:xfrm>
              <a:off x="4825068" y="5301330"/>
              <a:ext cx="2545154" cy="0"/>
            </a:xfrm>
            <a:prstGeom prst="line">
              <a:avLst/>
            </a:prstGeom>
            <a:ln w="19050">
              <a:prstDash val="sysDash"/>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960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A80E59E-698E-A7F3-7115-7B01806FE81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Results: Coupled Mode Theory (CMT)</a:t>
            </a:r>
            <a:endParaRPr kumimoji="1"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E0C133D5-F262-9510-A932-A3120BB29991}"/>
              </a:ext>
            </a:extLst>
          </p:cNvPr>
          <p:cNvSpPr txBox="1"/>
          <p:nvPr/>
        </p:nvSpPr>
        <p:spPr>
          <a:xfrm>
            <a:off x="1924243" y="1494723"/>
            <a:ext cx="2901244" cy="461665"/>
          </a:xfrm>
          <a:prstGeom prst="rect">
            <a:avLst/>
          </a:prstGeom>
          <a:noFill/>
        </p:spPr>
        <p:txBody>
          <a:bodyPr wrap="square" rtlCol="0">
            <a:spAutoFit/>
          </a:bodyPr>
          <a:lstStyle/>
          <a:p>
            <a:r>
              <a:rPr kumimoji="1" lang="en-US" altLang="zh-CN" sz="2400" dirty="0">
                <a:latin typeface="Arial" panose="020B0604020202020204" pitchFamily="34" charset="0"/>
                <a:cs typeface="Arial" panose="020B0604020202020204" pitchFamily="34" charset="0"/>
              </a:rPr>
              <a:t>Single dimer</a:t>
            </a:r>
            <a:endParaRPr kumimoji="1" lang="zh-CN" altLang="en-US" sz="2400" dirty="0">
              <a:latin typeface="Arial" panose="020B0604020202020204" pitchFamily="34" charset="0"/>
              <a:cs typeface="Arial" panose="020B0604020202020204" pitchFamily="34" charset="0"/>
            </a:endParaRPr>
          </a:p>
        </p:txBody>
      </p:sp>
      <p:grpSp>
        <p:nvGrpSpPr>
          <p:cNvPr id="9" name="组合 8">
            <a:extLst>
              <a:ext uri="{FF2B5EF4-FFF2-40B4-BE49-F238E27FC236}">
                <a16:creationId xmlns:a16="http://schemas.microsoft.com/office/drawing/2014/main" id="{C4DA24FE-09CC-63C1-8CD1-AE8C5FCD37B2}"/>
              </a:ext>
            </a:extLst>
          </p:cNvPr>
          <p:cNvGrpSpPr/>
          <p:nvPr/>
        </p:nvGrpSpPr>
        <p:grpSpPr>
          <a:xfrm>
            <a:off x="271783" y="2211316"/>
            <a:ext cx="5336790" cy="3834524"/>
            <a:chOff x="3314738" y="1256764"/>
            <a:chExt cx="7364551" cy="5441858"/>
          </a:xfrm>
        </p:grpSpPr>
        <p:pic>
          <p:nvPicPr>
            <p:cNvPr id="6" name="图片 5" descr="图表, 直方图&#10;&#10;描述已自动生成">
              <a:extLst>
                <a:ext uri="{FF2B5EF4-FFF2-40B4-BE49-F238E27FC236}">
                  <a16:creationId xmlns:a16="http://schemas.microsoft.com/office/drawing/2014/main" id="{A3263056-4C0B-B277-35FE-AB700FE953FF}"/>
                </a:ext>
              </a:extLst>
            </p:cNvPr>
            <p:cNvPicPr>
              <a:picLocks noChangeAspect="1"/>
            </p:cNvPicPr>
            <p:nvPr/>
          </p:nvPicPr>
          <p:blipFill rotWithShape="1">
            <a:blip r:embed="rId2">
              <a:extLst>
                <a:ext uri="{28A0092B-C50C-407E-A947-70E740481C1C}">
                  <a14:useLocalDpi xmlns:a14="http://schemas.microsoft.com/office/drawing/2010/main" val="0"/>
                </a:ext>
              </a:extLst>
            </a:blip>
            <a:srcRect l="8185" t="5230" b="6230"/>
            <a:stretch/>
          </p:blipFill>
          <p:spPr>
            <a:xfrm>
              <a:off x="3894666" y="1256764"/>
              <a:ext cx="6784623" cy="4906969"/>
            </a:xfrm>
            <a:prstGeom prst="rect">
              <a:avLst/>
            </a:prstGeom>
          </p:spPr>
        </p:pic>
        <p:sp>
          <p:nvSpPr>
            <p:cNvPr id="7" name="文本框 6">
              <a:extLst>
                <a:ext uri="{FF2B5EF4-FFF2-40B4-BE49-F238E27FC236}">
                  <a16:creationId xmlns:a16="http://schemas.microsoft.com/office/drawing/2014/main" id="{027A3611-91A1-CBA1-B749-C652BFFF23A2}"/>
                </a:ext>
              </a:extLst>
            </p:cNvPr>
            <p:cNvSpPr txBox="1"/>
            <p:nvPr/>
          </p:nvSpPr>
          <p:spPr>
            <a:xfrm>
              <a:off x="6365165" y="6120659"/>
              <a:ext cx="2934104" cy="577963"/>
            </a:xfrm>
            <a:prstGeom prst="rect">
              <a:avLst/>
            </a:prstGeom>
            <a:noFill/>
          </p:spPr>
          <p:txBody>
            <a:bodyPr wrap="square" rtlCol="0">
              <a:spAutoFit/>
            </a:bodyPr>
            <a:lstStyle/>
            <a:p>
              <a:r>
                <a:rPr kumimoji="1" lang="en-US" altLang="zh-CN" i="1" dirty="0"/>
                <a:t>Frequency (Hz)</a:t>
              </a:r>
              <a:endParaRPr kumimoji="1" lang="zh-CN" altLang="en-US" i="1" dirty="0"/>
            </a:p>
          </p:txBody>
        </p:sp>
        <p:sp>
          <p:nvSpPr>
            <p:cNvPr id="8" name="文本框 7">
              <a:extLst>
                <a:ext uri="{FF2B5EF4-FFF2-40B4-BE49-F238E27FC236}">
                  <a16:creationId xmlns:a16="http://schemas.microsoft.com/office/drawing/2014/main" id="{9C634896-3A77-A407-3B9D-E32ED6F43184}"/>
                </a:ext>
              </a:extLst>
            </p:cNvPr>
            <p:cNvSpPr txBox="1"/>
            <p:nvPr/>
          </p:nvSpPr>
          <p:spPr>
            <a:xfrm rot="16200000">
              <a:off x="2342293" y="3210860"/>
              <a:ext cx="2314222" cy="369332"/>
            </a:xfrm>
            <a:prstGeom prst="rect">
              <a:avLst/>
            </a:prstGeom>
            <a:noFill/>
          </p:spPr>
          <p:txBody>
            <a:bodyPr wrap="square" rtlCol="0">
              <a:spAutoFit/>
            </a:bodyPr>
            <a:lstStyle/>
            <a:p>
              <a:r>
                <a:rPr kumimoji="1" lang="en-US" altLang="zh-CN" i="1" dirty="0"/>
                <a:t>Magnitude</a:t>
              </a:r>
              <a:endParaRPr kumimoji="1" lang="zh-CN" altLang="en-US" i="1" dirty="0"/>
            </a:p>
          </p:txBody>
        </p:sp>
      </p:grpSp>
      <p:sp>
        <p:nvSpPr>
          <p:cNvPr id="10" name="矩形 9">
            <a:extLst>
              <a:ext uri="{FF2B5EF4-FFF2-40B4-BE49-F238E27FC236}">
                <a16:creationId xmlns:a16="http://schemas.microsoft.com/office/drawing/2014/main" id="{ADBB7359-DC13-DE28-5068-8B4E2753C38B}"/>
              </a:ext>
            </a:extLst>
          </p:cNvPr>
          <p:cNvSpPr/>
          <p:nvPr/>
        </p:nvSpPr>
        <p:spPr>
          <a:xfrm>
            <a:off x="6762044" y="1091130"/>
            <a:ext cx="790223" cy="2635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 name="组合 10">
            <a:extLst>
              <a:ext uri="{FF2B5EF4-FFF2-40B4-BE49-F238E27FC236}">
                <a16:creationId xmlns:a16="http://schemas.microsoft.com/office/drawing/2014/main" id="{B11F3E24-E4BC-0538-0FFA-A557E6CAA35C}"/>
              </a:ext>
            </a:extLst>
          </p:cNvPr>
          <p:cNvGrpSpPr/>
          <p:nvPr/>
        </p:nvGrpSpPr>
        <p:grpSpPr>
          <a:xfrm>
            <a:off x="5779910" y="2161117"/>
            <a:ext cx="5621867" cy="4059212"/>
            <a:chOff x="2848002" y="1487596"/>
            <a:chExt cx="7283423" cy="4734366"/>
          </a:xfrm>
        </p:grpSpPr>
        <p:pic>
          <p:nvPicPr>
            <p:cNvPr id="12" name="图片 11" descr="图表, 直方图&#10;&#10;描述已自动生成">
              <a:extLst>
                <a:ext uri="{FF2B5EF4-FFF2-40B4-BE49-F238E27FC236}">
                  <a16:creationId xmlns:a16="http://schemas.microsoft.com/office/drawing/2014/main" id="{6632768C-CC09-C1D3-D47A-64449306573D}"/>
                </a:ext>
              </a:extLst>
            </p:cNvPr>
            <p:cNvPicPr>
              <a:picLocks noChangeAspect="1"/>
            </p:cNvPicPr>
            <p:nvPr/>
          </p:nvPicPr>
          <p:blipFill rotWithShape="1">
            <a:blip r:embed="rId3">
              <a:extLst>
                <a:ext uri="{28A0092B-C50C-407E-A947-70E740481C1C}">
                  <a14:useLocalDpi xmlns:a14="http://schemas.microsoft.com/office/drawing/2010/main" val="0"/>
                </a:ext>
              </a:extLst>
            </a:blip>
            <a:srcRect l="4489" t="5926" b="5365"/>
            <a:stretch/>
          </p:blipFill>
          <p:spPr>
            <a:xfrm>
              <a:off x="3217333" y="1487596"/>
              <a:ext cx="6914092" cy="4303604"/>
            </a:xfrm>
            <a:prstGeom prst="rect">
              <a:avLst/>
            </a:prstGeom>
          </p:spPr>
        </p:pic>
        <p:sp>
          <p:nvSpPr>
            <p:cNvPr id="13" name="文本框 12">
              <a:extLst>
                <a:ext uri="{FF2B5EF4-FFF2-40B4-BE49-F238E27FC236}">
                  <a16:creationId xmlns:a16="http://schemas.microsoft.com/office/drawing/2014/main" id="{CD4B0648-AA03-AC9E-FE7C-81FE93CD7236}"/>
                </a:ext>
              </a:extLst>
            </p:cNvPr>
            <p:cNvSpPr txBox="1"/>
            <p:nvPr/>
          </p:nvSpPr>
          <p:spPr>
            <a:xfrm rot="16200000">
              <a:off x="1875557" y="2887170"/>
              <a:ext cx="2314221" cy="369332"/>
            </a:xfrm>
            <a:prstGeom prst="rect">
              <a:avLst/>
            </a:prstGeom>
            <a:noFill/>
          </p:spPr>
          <p:txBody>
            <a:bodyPr wrap="square" rtlCol="0">
              <a:spAutoFit/>
            </a:bodyPr>
            <a:lstStyle/>
            <a:p>
              <a:r>
                <a:rPr kumimoji="1" lang="en-US" altLang="zh-CN" i="1" dirty="0"/>
                <a:t>Magnitude</a:t>
              </a:r>
              <a:endParaRPr kumimoji="1" lang="zh-CN" altLang="en-US" i="1" dirty="0"/>
            </a:p>
          </p:txBody>
        </p:sp>
        <p:sp>
          <p:nvSpPr>
            <p:cNvPr id="14" name="文本框 13">
              <a:extLst>
                <a:ext uri="{FF2B5EF4-FFF2-40B4-BE49-F238E27FC236}">
                  <a16:creationId xmlns:a16="http://schemas.microsoft.com/office/drawing/2014/main" id="{26B8C804-B4F5-2016-B35F-FC7267E03A76}"/>
                </a:ext>
              </a:extLst>
            </p:cNvPr>
            <p:cNvSpPr txBox="1"/>
            <p:nvPr/>
          </p:nvSpPr>
          <p:spPr>
            <a:xfrm>
              <a:off x="6096000" y="5791200"/>
              <a:ext cx="2754637" cy="430762"/>
            </a:xfrm>
            <a:prstGeom prst="rect">
              <a:avLst/>
            </a:prstGeom>
            <a:noFill/>
          </p:spPr>
          <p:txBody>
            <a:bodyPr wrap="square" rtlCol="0">
              <a:spAutoFit/>
            </a:bodyPr>
            <a:lstStyle/>
            <a:p>
              <a:r>
                <a:rPr kumimoji="1" lang="en-US" altLang="zh-CN" i="1" dirty="0"/>
                <a:t>Frequency (Hz)</a:t>
              </a:r>
              <a:endParaRPr kumimoji="1" lang="zh-CN" altLang="en-US" i="1" dirty="0"/>
            </a:p>
          </p:txBody>
        </p:sp>
      </p:grpSp>
      <p:sp>
        <p:nvSpPr>
          <p:cNvPr id="15" name="文本框 14">
            <a:extLst>
              <a:ext uri="{FF2B5EF4-FFF2-40B4-BE49-F238E27FC236}">
                <a16:creationId xmlns:a16="http://schemas.microsoft.com/office/drawing/2014/main" id="{367C2952-3782-8F20-847C-4F61E7757356}"/>
              </a:ext>
            </a:extLst>
          </p:cNvPr>
          <p:cNvSpPr txBox="1"/>
          <p:nvPr/>
        </p:nvSpPr>
        <p:spPr>
          <a:xfrm>
            <a:off x="7969443" y="1578399"/>
            <a:ext cx="2901244" cy="461665"/>
          </a:xfrm>
          <a:prstGeom prst="rect">
            <a:avLst/>
          </a:prstGeom>
          <a:noFill/>
        </p:spPr>
        <p:txBody>
          <a:bodyPr wrap="square" rtlCol="0">
            <a:spAutoFit/>
          </a:bodyPr>
          <a:lstStyle/>
          <a:p>
            <a:r>
              <a:rPr kumimoji="1" lang="en-US" altLang="zh-CN" sz="2400" dirty="0">
                <a:latin typeface="Arial" panose="020B0604020202020204" pitchFamily="34" charset="0"/>
                <a:cs typeface="Arial" panose="020B0604020202020204" pitchFamily="34" charset="0"/>
              </a:rPr>
              <a:t>Two dimers</a:t>
            </a:r>
            <a:endParaRPr kumimoji="1"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444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58CB35-1B70-CC88-90C7-C5AB61A0DC48}"/>
              </a:ext>
            </a:extLst>
          </p:cNvPr>
          <p:cNvSpPr>
            <a:spLocks noGrp="1"/>
          </p:cNvSpPr>
          <p:nvPr>
            <p:ph type="body" sz="quarter" idx="10"/>
          </p:nvPr>
        </p:nvSpPr>
        <p:spPr/>
        <p:txBody>
          <a:bodyPr>
            <a:normAutofit fontScale="92500"/>
          </a:bodyPr>
          <a:lstStyle/>
          <a:p>
            <a:r>
              <a:rPr kumimoji="1" lang="en-US" altLang="zh-CN" dirty="0">
                <a:latin typeface="Arial" panose="020B0604020202020204" pitchFamily="34" charset="0"/>
                <a:cs typeface="Arial" panose="020B0604020202020204" pitchFamily="34" charset="0"/>
              </a:rPr>
              <a:t>Results: Realistic Circuit Simulation (</a:t>
            </a:r>
            <a:r>
              <a:rPr kumimoji="1" lang="en-US" altLang="zh-CN" dirty="0" err="1">
                <a:latin typeface="Arial" panose="020B0604020202020204" pitchFamily="34" charset="0"/>
                <a:cs typeface="Arial" panose="020B0604020202020204" pitchFamily="34" charset="0"/>
              </a:rPr>
              <a:t>NGSpice</a:t>
            </a:r>
            <a:r>
              <a:rPr kumimoji="1" lang="en-US" altLang="zh-CN" dirty="0">
                <a:latin typeface="Arial" panose="020B0604020202020204" pitchFamily="34" charset="0"/>
                <a:cs typeface="Arial" panose="020B0604020202020204" pitchFamily="34" charset="0"/>
              </a:rPr>
              <a:t>)</a:t>
            </a:r>
            <a:endParaRPr kumimoji="1"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7FC94A9A-A151-AC55-DA7F-14CCE74F1538}"/>
              </a:ext>
            </a:extLst>
          </p:cNvPr>
          <p:cNvSpPr txBox="1"/>
          <p:nvPr/>
        </p:nvSpPr>
        <p:spPr>
          <a:xfrm>
            <a:off x="2364034" y="1391788"/>
            <a:ext cx="6958012" cy="461665"/>
          </a:xfrm>
          <a:prstGeom prst="rect">
            <a:avLst/>
          </a:prstGeom>
          <a:noFill/>
        </p:spPr>
        <p:txBody>
          <a:bodyPr wrap="square" rtlCol="0">
            <a:spAutoFit/>
          </a:bodyPr>
          <a:lstStyle/>
          <a:p>
            <a:r>
              <a:rPr kumimoji="1" lang="en-US" altLang="zh-CN" sz="2400" dirty="0">
                <a:latin typeface="Arial" panose="020B0604020202020204" pitchFamily="34" charset="0"/>
                <a:cs typeface="Arial" panose="020B0604020202020204" pitchFamily="34" charset="0"/>
              </a:rPr>
              <a:t>Single dimer</a:t>
            </a:r>
            <a:endParaRPr kumimoji="1" lang="zh-CN" altLang="en-US" sz="24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7E64CA2E-CCBF-E761-8AFF-D5D59B75F317}"/>
              </a:ext>
            </a:extLst>
          </p:cNvPr>
          <p:cNvSpPr/>
          <p:nvPr/>
        </p:nvSpPr>
        <p:spPr>
          <a:xfrm>
            <a:off x="8421511" y="1986844"/>
            <a:ext cx="1095022" cy="575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915A3A1-5650-11BC-8B99-BCD7D6A4A3F4}"/>
              </a:ext>
            </a:extLst>
          </p:cNvPr>
          <p:cNvSpPr txBox="1"/>
          <p:nvPr/>
        </p:nvSpPr>
        <p:spPr>
          <a:xfrm>
            <a:off x="8172167" y="1391787"/>
            <a:ext cx="6958012" cy="461665"/>
          </a:xfrm>
          <a:prstGeom prst="rect">
            <a:avLst/>
          </a:prstGeom>
          <a:noFill/>
        </p:spPr>
        <p:txBody>
          <a:bodyPr wrap="square" rtlCol="0">
            <a:spAutoFit/>
          </a:bodyPr>
          <a:lstStyle/>
          <a:p>
            <a:r>
              <a:rPr kumimoji="1" lang="en-US" altLang="zh-CN" sz="2400" dirty="0">
                <a:latin typeface="Arial" panose="020B0604020202020204" pitchFamily="34" charset="0"/>
                <a:cs typeface="Arial" panose="020B0604020202020204" pitchFamily="34" charset="0"/>
              </a:rPr>
              <a:t>Two dimers</a:t>
            </a:r>
            <a:endParaRPr kumimoji="1" lang="zh-CN" altLang="en-US" sz="2400" dirty="0">
              <a:latin typeface="Arial" panose="020B0604020202020204" pitchFamily="34" charset="0"/>
              <a:cs typeface="Arial" panose="020B0604020202020204" pitchFamily="34" charset="0"/>
            </a:endParaRPr>
          </a:p>
        </p:txBody>
      </p:sp>
      <p:pic>
        <p:nvPicPr>
          <p:cNvPr id="5" name="图片 4" descr="图表, 条形图&#10;&#10;描述已自动生成">
            <a:extLst>
              <a:ext uri="{FF2B5EF4-FFF2-40B4-BE49-F238E27FC236}">
                <a16:creationId xmlns:a16="http://schemas.microsoft.com/office/drawing/2014/main" id="{DB6E1844-B69A-C275-23AA-D5AAED30C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962" y="2090342"/>
            <a:ext cx="5566485" cy="3802458"/>
          </a:xfrm>
          <a:prstGeom prst="rect">
            <a:avLst/>
          </a:prstGeom>
        </p:spPr>
      </p:pic>
      <p:pic>
        <p:nvPicPr>
          <p:cNvPr id="7" name="图片 6" descr="图表, 直方图&#10;&#10;描述已自动生成">
            <a:extLst>
              <a:ext uri="{FF2B5EF4-FFF2-40B4-BE49-F238E27FC236}">
                <a16:creationId xmlns:a16="http://schemas.microsoft.com/office/drawing/2014/main" id="{67C67B65-64B5-AF25-C2E6-AD7BF67A8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12" y="2214202"/>
            <a:ext cx="5566485" cy="3554738"/>
          </a:xfrm>
          <a:prstGeom prst="rect">
            <a:avLst/>
          </a:prstGeom>
        </p:spPr>
      </p:pic>
    </p:spTree>
    <p:extLst>
      <p:ext uri="{BB962C8B-B14F-4D97-AF65-F5344CB8AC3E}">
        <p14:creationId xmlns:p14="http://schemas.microsoft.com/office/powerpoint/2010/main" val="184190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2A5149-3838-C4D3-7622-7AE75E668E99}"/>
              </a:ext>
            </a:extLst>
          </p:cNvPr>
          <p:cNvSpPr>
            <a:spLocks noGrp="1"/>
          </p:cNvSpPr>
          <p:nvPr>
            <p:ph type="body" sz="quarter" idx="10"/>
          </p:nvPr>
        </p:nvSpPr>
        <p:spPr/>
        <p:txBody>
          <a:bodyPr/>
          <a:lstStyle/>
          <a:p>
            <a:r>
              <a:rPr kumimoji="1" lang="en-US" altLang="zh-CN" dirty="0"/>
              <a:t>Thank you!</a:t>
            </a:r>
            <a:endParaRPr kumimoji="1" lang="zh-CN" altLang="en-US" dirty="0"/>
          </a:p>
        </p:txBody>
      </p:sp>
      <p:sp>
        <p:nvSpPr>
          <p:cNvPr id="3" name="内容占位符 2">
            <a:extLst>
              <a:ext uri="{FF2B5EF4-FFF2-40B4-BE49-F238E27FC236}">
                <a16:creationId xmlns:a16="http://schemas.microsoft.com/office/drawing/2014/main" id="{BCE8606D-F315-2446-936A-933F5B430944}"/>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667528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8E6AD5-A83E-4173-10C2-8698E6BEE82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Bayesian Optimization</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F89692B-E0BD-0E6C-28C6-DD3F6466C690}"/>
                  </a:ext>
                </a:extLst>
              </p:cNvPr>
              <p:cNvSpPr/>
              <p:nvPr/>
            </p:nvSpPr>
            <p:spPr>
              <a:xfrm>
                <a:off x="831850" y="2521213"/>
                <a:ext cx="1543050" cy="2304451"/>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ysClr val="windowText" lastClr="000000"/>
                    </a:solidFill>
                  </a:rPr>
                  <a:t>Assume a Gaussian Process (GP) prior on </a:t>
                </a:r>
                <a14:m>
                  <m:oMath xmlns:m="http://schemas.openxmlformats.org/officeDocument/2006/math">
                    <m:r>
                      <a:rPr kumimoji="1" lang="en-US" altLang="zh-CN" sz="2000" i="1">
                        <a:solidFill>
                          <a:sysClr val="windowText" lastClr="000000"/>
                        </a:solidFill>
                        <a:latin typeface="Cambria Math" panose="02040503050406030204" pitchFamily="18" charset="0"/>
                      </a:rPr>
                      <m:t>𝐿</m:t>
                    </m:r>
                    <m:r>
                      <a:rPr kumimoji="1" lang="en-US" altLang="zh-CN" sz="2000" i="1">
                        <a:solidFill>
                          <a:sysClr val="windowText" lastClr="000000"/>
                        </a:solidFill>
                        <a:latin typeface="Cambria Math" panose="02040503050406030204" pitchFamily="18" charset="0"/>
                      </a:rPr>
                      <m:t>(</m:t>
                    </m:r>
                    <m:acc>
                      <m:accPr>
                        <m:chr m:val="⃗"/>
                        <m:ctrlPr>
                          <a:rPr kumimoji="1" lang="en-US" altLang="zh-CN" sz="2000" i="1">
                            <a:solidFill>
                              <a:sysClr val="windowText" lastClr="000000"/>
                            </a:solidFill>
                            <a:latin typeface="Cambria Math" panose="02040503050406030204" pitchFamily="18" charset="0"/>
                          </a:rPr>
                        </m:ctrlPr>
                      </m:accPr>
                      <m:e>
                        <m:r>
                          <a:rPr kumimoji="1" lang="en-US" altLang="zh-CN" sz="2000" i="1">
                            <a:solidFill>
                              <a:sysClr val="windowText" lastClr="000000"/>
                            </a:solidFill>
                            <a:latin typeface="Cambria Math" panose="02040503050406030204" pitchFamily="18" charset="0"/>
                          </a:rPr>
                          <m:t>𝜂</m:t>
                        </m:r>
                      </m:e>
                    </m:acc>
                    <m:r>
                      <a:rPr kumimoji="1" lang="en-US" altLang="zh-CN" sz="2000" i="1">
                        <a:solidFill>
                          <a:sysClr val="windowText" lastClr="000000"/>
                        </a:solidFill>
                        <a:latin typeface="Cambria Math" panose="02040503050406030204" pitchFamily="18" charset="0"/>
                      </a:rPr>
                      <m:t>)</m:t>
                    </m:r>
                  </m:oMath>
                </a14:m>
                <a:r>
                  <a:rPr kumimoji="1" lang="en-US" altLang="zh-CN" sz="2000" dirty="0">
                    <a:solidFill>
                      <a:sysClr val="windowText" lastClr="000000"/>
                    </a:solidFill>
                  </a:rPr>
                  <a:t> </a:t>
                </a:r>
                <a:endParaRPr kumimoji="1" lang="zh-CN" altLang="en-US" sz="2000" dirty="0">
                  <a:solidFill>
                    <a:sysClr val="windowText" lastClr="000000"/>
                  </a:solidFill>
                </a:endParaRPr>
              </a:p>
            </p:txBody>
          </p:sp>
        </mc:Choice>
        <mc:Fallback xmlns="">
          <p:sp>
            <p:nvSpPr>
              <p:cNvPr id="16" name="矩形 15">
                <a:extLst>
                  <a:ext uri="{FF2B5EF4-FFF2-40B4-BE49-F238E27FC236}">
                    <a16:creationId xmlns:a16="http://schemas.microsoft.com/office/drawing/2014/main" id="{5F89692B-E0BD-0E6C-28C6-DD3F6466C690}"/>
                  </a:ext>
                </a:extLst>
              </p:cNvPr>
              <p:cNvSpPr>
                <a:spLocks noRot="1" noChangeAspect="1" noMove="1" noResize="1" noEditPoints="1" noAdjustHandles="1" noChangeArrowheads="1" noChangeShapeType="1" noTextEdit="1"/>
              </p:cNvSpPr>
              <p:nvPr/>
            </p:nvSpPr>
            <p:spPr>
              <a:xfrm>
                <a:off x="831850" y="2521213"/>
                <a:ext cx="1543050" cy="2304451"/>
              </a:xfrm>
              <a:prstGeom prst="rect">
                <a:avLst/>
              </a:prstGeom>
              <a:blipFill>
                <a:blip r:embed="rId3"/>
                <a:stretch>
                  <a:fillRect l="-806" r="-4839"/>
                </a:stretch>
              </a:blipFill>
            </p:spPr>
            <p:txBody>
              <a:bodyPr/>
              <a:lstStyle/>
              <a:p>
                <a:r>
                  <a:rPr lang="zh-CN" altLang="en-US">
                    <a:noFill/>
                  </a:rPr>
                  <a:t> </a:t>
                </a:r>
              </a:p>
            </p:txBody>
          </p:sp>
        </mc:Fallback>
      </mc:AlternateContent>
      <p:cxnSp>
        <p:nvCxnSpPr>
          <p:cNvPr id="17" name="直线箭头连接符 16">
            <a:extLst>
              <a:ext uri="{FF2B5EF4-FFF2-40B4-BE49-F238E27FC236}">
                <a16:creationId xmlns:a16="http://schemas.microsoft.com/office/drawing/2014/main" id="{2282B096-5F95-1DA8-1A8A-4B5BF219A0C3}"/>
              </a:ext>
            </a:extLst>
          </p:cNvPr>
          <p:cNvCxnSpPr>
            <a:cxnSpLocks/>
            <a:stCxn id="16" idx="3"/>
            <a:endCxn id="18" idx="1"/>
          </p:cNvCxnSpPr>
          <p:nvPr/>
        </p:nvCxnSpPr>
        <p:spPr>
          <a:xfrm>
            <a:off x="2374900" y="3673439"/>
            <a:ext cx="500062" cy="6887"/>
          </a:xfrm>
          <a:prstGeom prst="straightConnector1">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CE6E740-38E0-EC96-9ABB-BA40870A859C}"/>
                  </a:ext>
                </a:extLst>
              </p:cNvPr>
              <p:cNvSpPr/>
              <p:nvPr/>
            </p:nvSpPr>
            <p:spPr>
              <a:xfrm>
                <a:off x="2874962" y="2521214"/>
                <a:ext cx="1785938" cy="2318223"/>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ysClr val="windowText" lastClr="000000"/>
                    </a:solidFill>
                  </a:rPr>
                  <a:t>Evaluate Loss at </a:t>
                </a:r>
                <a14:m>
                  <m:oMath xmlns:m="http://schemas.openxmlformats.org/officeDocument/2006/math">
                    <m:acc>
                      <m:accPr>
                        <m:chr m:val="⃗"/>
                        <m:ctrlPr>
                          <a:rPr kumimoji="1" lang="en-US" altLang="zh-CN" sz="2000" b="0" i="1" smtClean="0">
                            <a:solidFill>
                              <a:sysClr val="windowText" lastClr="000000"/>
                            </a:solidFill>
                            <a:latin typeface="Cambria Math" panose="02040503050406030204" pitchFamily="18" charset="0"/>
                          </a:rPr>
                        </m:ctrlPr>
                      </m:accPr>
                      <m:e>
                        <m:r>
                          <a:rPr kumimoji="1" lang="en-US" altLang="zh-CN" sz="2000" b="0" i="1" smtClean="0">
                            <a:solidFill>
                              <a:sysClr val="windowText" lastClr="000000"/>
                            </a:solidFill>
                            <a:latin typeface="Cambria Math" panose="02040503050406030204" pitchFamily="18" charset="0"/>
                          </a:rPr>
                          <m:t>𝜂</m:t>
                        </m:r>
                      </m:e>
                    </m:acc>
                  </m:oMath>
                </a14:m>
                <a:r>
                  <a:rPr kumimoji="1" lang="en-US" altLang="zh-CN" sz="2000" dirty="0">
                    <a:solidFill>
                      <a:sysClr val="windowText" lastClr="000000"/>
                    </a:solidFill>
                  </a:rPr>
                  <a:t> that maximizes Expected Improvement </a:t>
                </a:r>
                <a:endParaRPr kumimoji="1" lang="zh-CN" altLang="en-US" sz="2000" dirty="0">
                  <a:solidFill>
                    <a:sysClr val="windowText" lastClr="000000"/>
                  </a:solidFill>
                </a:endParaRPr>
              </a:p>
            </p:txBody>
          </p:sp>
        </mc:Choice>
        <mc:Fallback xmlns="">
          <p:sp>
            <p:nvSpPr>
              <p:cNvPr id="18" name="矩形 17">
                <a:extLst>
                  <a:ext uri="{FF2B5EF4-FFF2-40B4-BE49-F238E27FC236}">
                    <a16:creationId xmlns:a16="http://schemas.microsoft.com/office/drawing/2014/main" id="{0CE6E740-38E0-EC96-9ABB-BA40870A859C}"/>
                  </a:ext>
                </a:extLst>
              </p:cNvPr>
              <p:cNvSpPr>
                <a:spLocks noRot="1" noChangeAspect="1" noMove="1" noResize="1" noEditPoints="1" noAdjustHandles="1" noChangeArrowheads="1" noChangeShapeType="1" noTextEdit="1"/>
              </p:cNvSpPr>
              <p:nvPr/>
            </p:nvSpPr>
            <p:spPr>
              <a:xfrm>
                <a:off x="2874962" y="2521214"/>
                <a:ext cx="1785938" cy="2318223"/>
              </a:xfrm>
              <a:prstGeom prst="rect">
                <a:avLst/>
              </a:prstGeom>
              <a:blipFill>
                <a:blip r:embed="rId4"/>
                <a:stretch>
                  <a:fillRect r="-704"/>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6436DE2A-5651-9914-77AC-7F7C8A17E363}"/>
              </a:ext>
            </a:extLst>
          </p:cNvPr>
          <p:cNvSpPr/>
          <p:nvPr/>
        </p:nvSpPr>
        <p:spPr>
          <a:xfrm>
            <a:off x="5403850" y="2521203"/>
            <a:ext cx="1543050" cy="2304485"/>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ysClr val="windowText" lastClr="000000"/>
                </a:solidFill>
              </a:rPr>
              <a:t>Update GP by computing conditional distribution </a:t>
            </a:r>
            <a:endParaRPr kumimoji="1" lang="zh-CN" altLang="en-US" sz="2000" dirty="0">
              <a:solidFill>
                <a:sysClr val="windowText" lastClr="000000"/>
              </a:solidFill>
            </a:endParaRPr>
          </a:p>
        </p:txBody>
      </p:sp>
      <p:cxnSp>
        <p:nvCxnSpPr>
          <p:cNvPr id="20" name="直线箭头连接符 19">
            <a:extLst>
              <a:ext uri="{FF2B5EF4-FFF2-40B4-BE49-F238E27FC236}">
                <a16:creationId xmlns:a16="http://schemas.microsoft.com/office/drawing/2014/main" id="{42A5F311-C3B7-4032-9801-02D2095E4CD2}"/>
              </a:ext>
            </a:extLst>
          </p:cNvPr>
          <p:cNvCxnSpPr>
            <a:cxnSpLocks/>
          </p:cNvCxnSpPr>
          <p:nvPr/>
        </p:nvCxnSpPr>
        <p:spPr>
          <a:xfrm>
            <a:off x="4660900" y="3680314"/>
            <a:ext cx="742950" cy="0"/>
          </a:xfrm>
          <a:prstGeom prst="straightConnector1">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线箭头连接符 20">
            <a:extLst>
              <a:ext uri="{FF2B5EF4-FFF2-40B4-BE49-F238E27FC236}">
                <a16:creationId xmlns:a16="http://schemas.microsoft.com/office/drawing/2014/main" id="{C92AE7CC-8C07-2716-DC2A-5068292504AC}"/>
              </a:ext>
            </a:extLst>
          </p:cNvPr>
          <p:cNvCxnSpPr>
            <a:cxnSpLocks/>
          </p:cNvCxnSpPr>
          <p:nvPr/>
        </p:nvCxnSpPr>
        <p:spPr>
          <a:xfrm>
            <a:off x="6918325" y="3692958"/>
            <a:ext cx="742950" cy="0"/>
          </a:xfrm>
          <a:prstGeom prst="straightConnector1">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矩形 21">
            <a:extLst>
              <a:ext uri="{FF2B5EF4-FFF2-40B4-BE49-F238E27FC236}">
                <a16:creationId xmlns:a16="http://schemas.microsoft.com/office/drawing/2014/main" id="{4838C7B1-5603-5B45-39E7-38842299F30E}"/>
              </a:ext>
            </a:extLst>
          </p:cNvPr>
          <p:cNvSpPr/>
          <p:nvPr/>
        </p:nvSpPr>
        <p:spPr>
          <a:xfrm>
            <a:off x="7661275" y="2521203"/>
            <a:ext cx="1543050" cy="2318223"/>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ysClr val="windowText" lastClr="000000"/>
                </a:solidFill>
              </a:rPr>
              <a:t>Reached termination criterion?</a:t>
            </a:r>
            <a:endParaRPr kumimoji="1" lang="zh-CN" altLang="en-US" sz="2000" dirty="0">
              <a:solidFill>
                <a:sysClr val="windowText" lastClr="000000"/>
              </a:solidFill>
            </a:endParaRPr>
          </a:p>
        </p:txBody>
      </p:sp>
      <p:cxnSp>
        <p:nvCxnSpPr>
          <p:cNvPr id="23" name="曲线连接符 22">
            <a:extLst>
              <a:ext uri="{FF2B5EF4-FFF2-40B4-BE49-F238E27FC236}">
                <a16:creationId xmlns:a16="http://schemas.microsoft.com/office/drawing/2014/main" id="{9DFC6F8C-88E7-D3F8-FE3F-22487399D8E8}"/>
              </a:ext>
            </a:extLst>
          </p:cNvPr>
          <p:cNvCxnSpPr>
            <a:cxnSpLocks/>
            <a:stCxn id="22" idx="0"/>
            <a:endCxn id="18" idx="0"/>
          </p:cNvCxnSpPr>
          <p:nvPr/>
        </p:nvCxnSpPr>
        <p:spPr>
          <a:xfrm rot="16200000" flipH="1" flipV="1">
            <a:off x="6100360" y="188773"/>
            <a:ext cx="11" cy="4664869"/>
          </a:xfrm>
          <a:prstGeom prst="curvedConnector3">
            <a:avLst>
              <a:gd name="adj1" fmla="val -2078181818"/>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文本框 23">
            <a:extLst>
              <a:ext uri="{FF2B5EF4-FFF2-40B4-BE49-F238E27FC236}">
                <a16:creationId xmlns:a16="http://schemas.microsoft.com/office/drawing/2014/main" id="{FEC4AEF1-A985-CD98-1237-3DC225023F7B}"/>
              </a:ext>
            </a:extLst>
          </p:cNvPr>
          <p:cNvSpPr txBox="1"/>
          <p:nvPr/>
        </p:nvSpPr>
        <p:spPr>
          <a:xfrm>
            <a:off x="5915024" y="1921035"/>
            <a:ext cx="742950" cy="400110"/>
          </a:xfrm>
          <a:prstGeom prst="rect">
            <a:avLst/>
          </a:prstGeom>
          <a:noFill/>
        </p:spPr>
        <p:txBody>
          <a:bodyPr wrap="square" rtlCol="0">
            <a:spAutoFit/>
          </a:bodyPr>
          <a:lstStyle/>
          <a:p>
            <a:r>
              <a:rPr kumimoji="1" lang="en-US" altLang="zh-CN" sz="2000" dirty="0"/>
              <a:t>No</a:t>
            </a:r>
            <a:endParaRPr kumimoji="1" lang="zh-CN" altLang="en-US" sz="2000" dirty="0"/>
          </a:p>
        </p:txBody>
      </p:sp>
      <p:cxnSp>
        <p:nvCxnSpPr>
          <p:cNvPr id="25" name="直线箭头连接符 24">
            <a:extLst>
              <a:ext uri="{FF2B5EF4-FFF2-40B4-BE49-F238E27FC236}">
                <a16:creationId xmlns:a16="http://schemas.microsoft.com/office/drawing/2014/main" id="{2431B988-89A0-FEB9-0635-AB8F2F1EECE1}"/>
              </a:ext>
            </a:extLst>
          </p:cNvPr>
          <p:cNvCxnSpPr>
            <a:cxnSpLocks/>
          </p:cNvCxnSpPr>
          <p:nvPr/>
        </p:nvCxnSpPr>
        <p:spPr>
          <a:xfrm>
            <a:off x="9204325" y="3711038"/>
            <a:ext cx="742950" cy="0"/>
          </a:xfrm>
          <a:prstGeom prst="straightConnector1">
            <a:avLst/>
          </a:prstGeom>
          <a:ln w="19050" cap="flat" cmpd="sng" algn="ctr">
            <a:solidFill>
              <a:srgbClr val="FF0000">
                <a:alpha val="20000"/>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文本框 25">
            <a:extLst>
              <a:ext uri="{FF2B5EF4-FFF2-40B4-BE49-F238E27FC236}">
                <a16:creationId xmlns:a16="http://schemas.microsoft.com/office/drawing/2014/main" id="{E8CB904E-935C-D7A2-AB6D-05FC82DC6A9B}"/>
              </a:ext>
            </a:extLst>
          </p:cNvPr>
          <p:cNvSpPr txBox="1"/>
          <p:nvPr/>
        </p:nvSpPr>
        <p:spPr>
          <a:xfrm>
            <a:off x="9363427" y="3319496"/>
            <a:ext cx="742950" cy="707886"/>
          </a:xfrm>
          <a:prstGeom prst="rect">
            <a:avLst/>
          </a:prstGeom>
          <a:noFill/>
        </p:spPr>
        <p:txBody>
          <a:bodyPr wrap="square" rtlCol="0">
            <a:spAutoFit/>
          </a:bodyPr>
          <a:lstStyle/>
          <a:p>
            <a:r>
              <a:rPr kumimoji="1" lang="en-US" altLang="zh-CN" sz="2000" dirty="0"/>
              <a:t>Yes</a:t>
            </a:r>
          </a:p>
          <a:p>
            <a:endParaRPr kumimoji="1" lang="zh-CN" altLang="en-US" sz="2000" dirty="0"/>
          </a:p>
        </p:txBody>
      </p:sp>
      <p:sp>
        <p:nvSpPr>
          <p:cNvPr id="27" name="矩形 26">
            <a:extLst>
              <a:ext uri="{FF2B5EF4-FFF2-40B4-BE49-F238E27FC236}">
                <a16:creationId xmlns:a16="http://schemas.microsoft.com/office/drawing/2014/main" id="{BC9EBE3C-0F42-F75A-D0DC-33202819BE4C}"/>
              </a:ext>
            </a:extLst>
          </p:cNvPr>
          <p:cNvSpPr/>
          <p:nvPr/>
        </p:nvSpPr>
        <p:spPr>
          <a:xfrm>
            <a:off x="9947275" y="3281897"/>
            <a:ext cx="1128711" cy="783084"/>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n w="0"/>
                <a:solidFill>
                  <a:schemeClr val="tx1"/>
                </a:solidFill>
                <a:effectLst>
                  <a:outerShdw blurRad="38100" dist="19050" dir="2700000" algn="tl" rotWithShape="0">
                    <a:schemeClr val="dk1">
                      <a:alpha val="40000"/>
                    </a:schemeClr>
                  </a:outerShdw>
                </a:effectLst>
              </a:rPr>
              <a:t>End</a:t>
            </a:r>
            <a:endParaRPr kumimoji="1" lang="zh-CN" altLang="en-US" sz="2000" dirty="0"/>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58170F4-2105-728A-C6E4-27B6AE22C2E5}"/>
                  </a:ext>
                </a:extLst>
              </p:cNvPr>
              <p:cNvSpPr txBox="1"/>
              <p:nvPr/>
            </p:nvSpPr>
            <p:spPr>
              <a:xfrm>
                <a:off x="831850" y="1245852"/>
                <a:ext cx="10455275" cy="772712"/>
              </a:xfrm>
              <a:prstGeom prst="rect">
                <a:avLst/>
              </a:prstGeom>
              <a:noFill/>
            </p:spPr>
            <p:txBody>
              <a:bodyPr wrap="square" rtlCol="0">
                <a:spAutoFit/>
              </a:bodyPr>
              <a:lstStyle/>
              <a:p>
                <a:r>
                  <a:rPr kumimoji="1" lang="en-US" altLang="zh-CN" sz="2800" dirty="0">
                    <a:latin typeface="Arial" panose="020B0604020202020204" pitchFamily="34" charset="0"/>
                    <a:cs typeface="Arial" panose="020B0604020202020204" pitchFamily="34" charset="0"/>
                  </a:rPr>
                  <a:t>Task:</a:t>
                </a:r>
                <a14:m>
                  <m:oMath xmlns:m="http://schemas.openxmlformats.org/officeDocument/2006/math">
                    <m:func>
                      <m:funcPr>
                        <m:ctrlPr>
                          <a:rPr kumimoji="1" lang="en-US" altLang="zh-CN" sz="2800" i="1" smtClean="0">
                            <a:latin typeface="Cambria Math" panose="02040503050406030204" pitchFamily="18" charset="0"/>
                          </a:rPr>
                        </m:ctrlPr>
                      </m:funcPr>
                      <m:fName>
                        <m:r>
                          <a:rPr kumimoji="1" lang="en-US" altLang="zh-CN" sz="2800" b="0" i="1" smtClean="0">
                            <a:latin typeface="Cambria Math" panose="02040503050406030204" pitchFamily="18" charset="0"/>
                          </a:rPr>
                          <m:t>  </m:t>
                        </m:r>
                        <m:limLow>
                          <m:limLowPr>
                            <m:ctrlPr>
                              <a:rPr kumimoji="1" lang="en-US" altLang="zh-CN" sz="2800" i="1" smtClean="0">
                                <a:latin typeface="Cambria Math" panose="02040503050406030204" pitchFamily="18" charset="0"/>
                              </a:rPr>
                            </m:ctrlPr>
                          </m:limLowPr>
                          <m:e>
                            <m:r>
                              <m:rPr>
                                <m:sty m:val="p"/>
                              </m:rPr>
                              <a:rPr kumimoji="1" lang="en-US" altLang="zh-CN" sz="2800" i="0" smtClean="0">
                                <a:latin typeface="Cambria Math" panose="02040503050406030204" pitchFamily="18" charset="0"/>
                              </a:rPr>
                              <m:t>min</m:t>
                            </m:r>
                          </m:e>
                          <m:lim>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i="1" smtClean="0">
                                <a:latin typeface="Cambria Math" panose="02040503050406030204" pitchFamily="18" charset="0"/>
                                <a:ea typeface="Cambria Math" panose="02040503050406030204" pitchFamily="18" charset="0"/>
                              </a:rPr>
                              <m:t>∈</m:t>
                            </m:r>
                            <m:sSup>
                              <m:sSupPr>
                                <m:ctrlPr>
                                  <a:rPr kumimoji="1" lang="en-US" altLang="zh-CN" sz="2800" i="1" smtClean="0">
                                    <a:latin typeface="Cambria Math" panose="02040503050406030204" pitchFamily="18" charset="0"/>
                                    <a:ea typeface="Cambria Math" panose="02040503050406030204" pitchFamily="18" charset="0"/>
                                  </a:rPr>
                                </m:ctrlPr>
                              </m:sSupPr>
                              <m:e>
                                <m:r>
                                  <a:rPr kumimoji="1" lang="en-US" altLang="zh-CN" sz="2800" i="1" smtClean="0">
                                    <a:latin typeface="Cambria Math" panose="02040503050406030204" pitchFamily="18" charset="0"/>
                                    <a:ea typeface="Cambria Math" panose="02040503050406030204" pitchFamily="18" charset="0"/>
                                  </a:rPr>
                                  <m:t>ℝ</m:t>
                                </m:r>
                              </m:e>
                              <m:sup>
                                <m:r>
                                  <a:rPr kumimoji="1" lang="en-US" altLang="zh-CN" sz="2800" b="0" i="1" smtClean="0">
                                    <a:latin typeface="Cambria Math" panose="02040503050406030204" pitchFamily="18" charset="0"/>
                                    <a:ea typeface="Cambria Math" panose="02040503050406030204" pitchFamily="18" charset="0"/>
                                  </a:rPr>
                                  <m:t>𝑑</m:t>
                                </m:r>
                              </m:sup>
                            </m:sSup>
                          </m:lim>
                        </m:limLow>
                      </m:fName>
                      <m:e>
                        <m:r>
                          <a:rPr kumimoji="1" lang="en-US" altLang="zh-CN" sz="2800" b="0" i="1" smtClean="0">
                            <a:latin typeface="Cambria Math" panose="02040503050406030204" pitchFamily="18" charset="0"/>
                          </a:rPr>
                          <m:t>𝐿</m:t>
                        </m:r>
                        <m:d>
                          <m:dPr>
                            <m:ctrlPr>
                              <a:rPr kumimoji="1" lang="en-US" altLang="zh-CN" sz="2800" b="0" i="1" smtClean="0">
                                <a:latin typeface="Cambria Math" panose="02040503050406030204" pitchFamily="18" charset="0"/>
                              </a:rPr>
                            </m:ctrlPr>
                          </m:dPr>
                          <m:e>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e>
                        </m:d>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𝑠𝑢𝑏𝑗𝑒𝑐𝑡</m:t>
                        </m:r>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𝑡𝑜</m:t>
                        </m:r>
                        <m:func>
                          <m:funcPr>
                            <m:ctrlPr>
                              <a:rPr kumimoji="1" lang="en-US" altLang="zh-CN" sz="2800" b="0" i="1" smtClean="0">
                                <a:latin typeface="Cambria Math" panose="02040503050406030204" pitchFamily="18" charset="0"/>
                              </a:rPr>
                            </m:ctrlPr>
                          </m:funcPr>
                          <m:fName>
                            <m:r>
                              <m:rPr>
                                <m:sty m:val="p"/>
                              </m:rPr>
                              <a:rPr kumimoji="1" lang="en-US" altLang="zh-CN" sz="2800" b="0" i="0" smtClean="0">
                                <a:latin typeface="Cambria Math" panose="02040503050406030204" pitchFamily="18" charset="0"/>
                              </a:rPr>
                              <m:t>max</m:t>
                            </m:r>
                          </m:fName>
                          <m:e>
                            <m:d>
                              <m:dPr>
                                <m:ctrlPr>
                                  <a:rPr kumimoji="1" lang="en-US" altLang="zh-CN" sz="2800" b="0" i="1" smtClean="0">
                                    <a:latin typeface="Cambria Math" panose="02040503050406030204" pitchFamily="18" charset="0"/>
                                  </a:rPr>
                                </m:ctrlPr>
                              </m:dPr>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𝑅𝑒</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𝜆</m:t>
                                    </m:r>
                                  </m:e>
                                  <m:sub>
                                    <m:r>
                                      <a:rPr kumimoji="1" lang="en-US" altLang="zh-CN" sz="2800" b="0" i="1" smtClean="0">
                                        <a:latin typeface="Cambria Math" panose="02040503050406030204" pitchFamily="18" charset="0"/>
                                      </a:rPr>
                                      <m:t>𝐽</m:t>
                                    </m:r>
                                  </m:sub>
                                </m:sSub>
                                <m:r>
                                  <a:rPr kumimoji="1" lang="en-US" altLang="zh-CN" sz="2800" b="0" i="1" smtClean="0">
                                    <a:latin typeface="Cambria Math" panose="02040503050406030204" pitchFamily="18" charset="0"/>
                                  </a:rPr>
                                  <m:t>(</m:t>
                                </m:r>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b="0" i="1" smtClean="0">
                                    <a:latin typeface="Cambria Math" panose="02040503050406030204" pitchFamily="18" charset="0"/>
                                  </a:rPr>
                                  <m:t>)]</m:t>
                                </m:r>
                              </m:e>
                            </m:d>
                          </m:e>
                        </m:func>
                        <m:r>
                          <a:rPr kumimoji="1" lang="en-US" altLang="zh-CN" sz="2800" i="1">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rPr>
                          <m:t>0</m:t>
                        </m:r>
                      </m:e>
                    </m:func>
                  </m:oMath>
                </a14:m>
                <a:endParaRPr kumimoji="1" lang="en-US" altLang="zh-CN" sz="2800" b="0" dirty="0">
                  <a:latin typeface="Arial" panose="020B0604020202020204" pitchFamily="34" charset="0"/>
                </a:endParaRPr>
              </a:p>
            </p:txBody>
          </p:sp>
        </mc:Choice>
        <mc:Fallback xmlns="">
          <p:sp>
            <p:nvSpPr>
              <p:cNvPr id="30" name="文本框 29">
                <a:extLst>
                  <a:ext uri="{FF2B5EF4-FFF2-40B4-BE49-F238E27FC236}">
                    <a16:creationId xmlns:a16="http://schemas.microsoft.com/office/drawing/2014/main" id="{658170F4-2105-728A-C6E4-27B6AE22C2E5}"/>
                  </a:ext>
                </a:extLst>
              </p:cNvPr>
              <p:cNvSpPr txBox="1">
                <a:spLocks noRot="1" noChangeAspect="1" noMove="1" noResize="1" noEditPoints="1" noAdjustHandles="1" noChangeArrowheads="1" noChangeShapeType="1" noTextEdit="1"/>
              </p:cNvSpPr>
              <p:nvPr/>
            </p:nvSpPr>
            <p:spPr>
              <a:xfrm>
                <a:off x="831850" y="1245852"/>
                <a:ext cx="10455275" cy="772712"/>
              </a:xfrm>
              <a:prstGeom prst="rect">
                <a:avLst/>
              </a:prstGeom>
              <a:blipFill>
                <a:blip r:embed="rId5"/>
                <a:stretch>
                  <a:fillRect l="-1214" t="-9677" b="-4839"/>
                </a:stretch>
              </a:blipFill>
            </p:spPr>
            <p:txBody>
              <a:bodyPr/>
              <a:lstStyle/>
              <a:p>
                <a:r>
                  <a:rPr lang="zh-CN" altLang="en-US">
                    <a:noFill/>
                  </a:rPr>
                  <a:t> </a:t>
                </a:r>
              </a:p>
            </p:txBody>
          </p:sp>
        </mc:Fallback>
      </mc:AlternateContent>
      <p:cxnSp>
        <p:nvCxnSpPr>
          <p:cNvPr id="32" name="直线箭头连接符 31">
            <a:extLst>
              <a:ext uri="{FF2B5EF4-FFF2-40B4-BE49-F238E27FC236}">
                <a16:creationId xmlns:a16="http://schemas.microsoft.com/office/drawing/2014/main" id="{95733306-5233-6B28-BBAF-F3B8F8C1B4A4}"/>
              </a:ext>
            </a:extLst>
          </p:cNvPr>
          <p:cNvCxnSpPr/>
          <p:nvPr/>
        </p:nvCxnSpPr>
        <p:spPr>
          <a:xfrm flipH="1">
            <a:off x="8559448" y="1538876"/>
            <a:ext cx="1241778" cy="0"/>
          </a:xfrm>
          <a:prstGeom prst="straightConnector1">
            <a:avLst/>
          </a:prstGeom>
          <a:ln w="38100">
            <a:solidFill>
              <a:srgbClr val="FF0000">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77A79F97-DA5A-4086-1558-F1371AED751D}"/>
              </a:ext>
            </a:extLst>
          </p:cNvPr>
          <p:cNvSpPr txBox="1"/>
          <p:nvPr/>
        </p:nvSpPr>
        <p:spPr>
          <a:xfrm>
            <a:off x="9801226" y="1354210"/>
            <a:ext cx="3288635" cy="369332"/>
          </a:xfrm>
          <a:prstGeom prst="rect">
            <a:avLst/>
          </a:prstGeom>
          <a:noFill/>
        </p:spPr>
        <p:txBody>
          <a:bodyPr wrap="square" rtlCol="0">
            <a:spAutoFit/>
          </a:bodyPr>
          <a:lstStyle/>
          <a:p>
            <a:r>
              <a:rPr kumimoji="1" lang="en-US" altLang="zh-CN" dirty="0"/>
              <a:t>Limit cycle condition</a:t>
            </a:r>
            <a:endParaRPr kumimoji="1" lang="zh-CN" altLang="en-US" dirty="0"/>
          </a:p>
        </p:txBody>
      </p:sp>
      <p:cxnSp>
        <p:nvCxnSpPr>
          <p:cNvPr id="40" name="曲线连接符 39">
            <a:extLst>
              <a:ext uri="{FF2B5EF4-FFF2-40B4-BE49-F238E27FC236}">
                <a16:creationId xmlns:a16="http://schemas.microsoft.com/office/drawing/2014/main" id="{9A84B192-0120-2A43-1F42-3A3CEFA9F23C}"/>
              </a:ext>
            </a:extLst>
          </p:cNvPr>
          <p:cNvCxnSpPr>
            <a:cxnSpLocks/>
            <a:stCxn id="42" idx="1"/>
            <a:endCxn id="16" idx="2"/>
          </p:cNvCxnSpPr>
          <p:nvPr/>
        </p:nvCxnSpPr>
        <p:spPr>
          <a:xfrm rot="10800000">
            <a:off x="1603376" y="4825664"/>
            <a:ext cx="1501069" cy="1168738"/>
          </a:xfrm>
          <a:prstGeom prst="curved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2FDC0403-43CE-F8D0-C1F4-9C97D33471B3}"/>
              </a:ext>
            </a:extLst>
          </p:cNvPr>
          <p:cNvSpPr txBox="1"/>
          <p:nvPr/>
        </p:nvSpPr>
        <p:spPr>
          <a:xfrm rot="2045534">
            <a:off x="1905642" y="5366155"/>
            <a:ext cx="1027288" cy="369332"/>
          </a:xfrm>
          <a:prstGeom prst="rect">
            <a:avLst/>
          </a:prstGeom>
          <a:noFill/>
        </p:spPr>
        <p:txBody>
          <a:bodyPr wrap="square" rtlCol="0">
            <a:spAutoFit/>
          </a:bodyPr>
          <a:lstStyle/>
          <a:p>
            <a:r>
              <a:rPr kumimoji="1" lang="en-US" altLang="zh-CN" dirty="0"/>
              <a:t>Physics</a:t>
            </a:r>
            <a:endParaRPr kumimoji="1" lang="zh-CN" altLang="en-US" dirty="0"/>
          </a:p>
        </p:txBody>
      </p:sp>
      <p:grpSp>
        <p:nvGrpSpPr>
          <p:cNvPr id="52" name="组合 51">
            <a:extLst>
              <a:ext uri="{FF2B5EF4-FFF2-40B4-BE49-F238E27FC236}">
                <a16:creationId xmlns:a16="http://schemas.microsoft.com/office/drawing/2014/main" id="{DD474281-AF8C-B0CA-BC6F-0F8B20AE0242}"/>
              </a:ext>
            </a:extLst>
          </p:cNvPr>
          <p:cNvGrpSpPr/>
          <p:nvPr/>
        </p:nvGrpSpPr>
        <p:grpSpPr>
          <a:xfrm>
            <a:off x="3104444" y="5328360"/>
            <a:ext cx="3475215" cy="1332084"/>
            <a:chOff x="3104444" y="5328360"/>
            <a:chExt cx="3475215" cy="1332084"/>
          </a:xfrm>
        </p:grpSpPr>
        <p:sp>
          <p:nvSpPr>
            <p:cNvPr id="42" name="圆角矩形 41">
              <a:extLst>
                <a:ext uri="{FF2B5EF4-FFF2-40B4-BE49-F238E27FC236}">
                  <a16:creationId xmlns:a16="http://schemas.microsoft.com/office/drawing/2014/main" id="{A62A1CE8-3234-59E3-78D2-E9A1A9A5A5D7}"/>
                </a:ext>
              </a:extLst>
            </p:cNvPr>
            <p:cNvSpPr/>
            <p:nvPr/>
          </p:nvSpPr>
          <p:spPr>
            <a:xfrm>
              <a:off x="3104444" y="5328360"/>
              <a:ext cx="3318934" cy="1332084"/>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 </a:t>
              </a:r>
              <a:endParaRPr kumimoji="1" lang="zh-CN" altLang="en-US" dirty="0"/>
            </a:p>
          </p:txBody>
        </p:sp>
        <p:sp>
          <p:nvSpPr>
            <p:cNvPr id="49" name="文本框 48">
              <a:extLst>
                <a:ext uri="{FF2B5EF4-FFF2-40B4-BE49-F238E27FC236}">
                  <a16:creationId xmlns:a16="http://schemas.microsoft.com/office/drawing/2014/main" id="{371250D2-FADC-BA96-AA68-17F7C84E0EEA}"/>
                </a:ext>
              </a:extLst>
            </p:cNvPr>
            <p:cNvSpPr txBox="1"/>
            <p:nvPr/>
          </p:nvSpPr>
          <p:spPr>
            <a:xfrm>
              <a:off x="3672153" y="5410033"/>
              <a:ext cx="2907506" cy="369332"/>
            </a:xfrm>
            <a:prstGeom prst="rect">
              <a:avLst/>
            </a:prstGeom>
            <a:noFill/>
          </p:spPr>
          <p:txBody>
            <a:bodyPr wrap="square" rtlCol="0">
              <a:spAutoFit/>
            </a:bodyPr>
            <a:lstStyle/>
            <a:p>
              <a:r>
                <a:rPr kumimoji="1" lang="en-US" altLang="zh-CN" dirty="0"/>
                <a:t>Jacobian Information</a:t>
              </a:r>
              <a:endParaRPr kumimoji="1" lang="zh-CN" altLang="en-US" dirty="0"/>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D5B44FFA-A92D-D479-5B3E-02F9A331CC91}"/>
                    </a:ext>
                  </a:extLst>
                </p:cNvPr>
                <p:cNvSpPr txBox="1"/>
                <p:nvPr/>
              </p:nvSpPr>
              <p:spPr>
                <a:xfrm>
                  <a:off x="3254331" y="5965860"/>
                  <a:ext cx="3019160" cy="316177"/>
                </a:xfrm>
                <a:prstGeom prst="rect">
                  <a:avLst/>
                </a:prstGeom>
                <a:noFill/>
              </p:spPr>
              <p:txBody>
                <a:bodyPr wrap="none" lIns="0" tIns="0" rIns="0" bIns="0" rtlCol="0">
                  <a:spAutoFit/>
                </a:bodyPr>
                <a:lstStyle/>
                <a:p>
                  <a14:m>
                    <m:oMath xmlns:m="http://schemas.openxmlformats.org/officeDocument/2006/math">
                      <m:r>
                        <a:rPr kumimoji="1" lang="en-US" altLang="zh-CN" i="1" smtClean="0">
                          <a:latin typeface="Cambria Math" panose="02040503050406030204" pitchFamily="18" charset="0"/>
                        </a:rPr>
                        <m:t>𝐿</m:t>
                      </m:r>
                      <m:d>
                        <m:dPr>
                          <m:ctrlPr>
                            <a:rPr kumimoji="1" lang="en-US" altLang="zh-CN" i="1">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𝜂</m:t>
                              </m:r>
                            </m:e>
                          </m:acc>
                        </m:e>
                      </m:d>
                    </m:oMath>
                  </a14:m>
                  <a:r>
                    <a:rPr kumimoji="1" lang="en-US" altLang="zh-CN" dirty="0"/>
                    <a:t>~</a:t>
                  </a:r>
                  <a14:m>
                    <m:oMath xmlns:m="http://schemas.openxmlformats.org/officeDocument/2006/math">
                      <m:r>
                        <a:rPr kumimoji="1" lang="en-US" altLang="zh-CN" i="1" dirty="0" smtClean="0">
                          <a:latin typeface="Cambria Math" panose="02040503050406030204" pitchFamily="18" charset="0"/>
                          <a:ea typeface="Cambria Math" panose="02040503050406030204" pitchFamily="18" charset="0"/>
                        </a:rPr>
                        <m:t>𝒢𝒫</m:t>
                      </m:r>
                      <m:r>
                        <a:rPr kumimoji="1" lang="en-US" altLang="zh-CN" b="0" i="1" dirty="0" smtClean="0">
                          <a:latin typeface="Cambria Math" panose="02040503050406030204" pitchFamily="18" charset="0"/>
                          <a:ea typeface="Cambria Math" panose="02040503050406030204" pitchFamily="18" charset="0"/>
                        </a:rPr>
                        <m:t>(</m:t>
                      </m:r>
                      <m:r>
                        <a:rPr kumimoji="1" lang="en-US" altLang="zh-CN" b="0" i="1" dirty="0" smtClean="0">
                          <a:latin typeface="Cambria Math" panose="02040503050406030204" pitchFamily="18" charset="0"/>
                          <a:ea typeface="Cambria Math" panose="02040503050406030204" pitchFamily="18" charset="0"/>
                        </a:rPr>
                        <m:t>𝑚</m:t>
                      </m:r>
                      <m:d>
                        <m:dPr>
                          <m:ctrlPr>
                            <a:rPr kumimoji="1" lang="en-US" altLang="zh-CN" b="0" i="1" dirty="0" smtClean="0">
                              <a:latin typeface="Cambria Math" panose="02040503050406030204" pitchFamily="18" charset="0"/>
                              <a:ea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𝜂</m:t>
                              </m:r>
                            </m:e>
                          </m:acc>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𝜆</m:t>
                              </m:r>
                            </m:e>
                            <m:sub>
                              <m:r>
                                <a:rPr kumimoji="1" lang="en-US" altLang="zh-CN" i="1">
                                  <a:latin typeface="Cambria Math" panose="02040503050406030204" pitchFamily="18" charset="0"/>
                                </a:rPr>
                                <m:t>𝐽</m:t>
                              </m:r>
                            </m:sub>
                          </m:sSub>
                        </m:e>
                      </m:d>
                      <m:r>
                        <a:rPr kumimoji="1" lang="en-US" altLang="zh-CN" b="0" i="1" dirty="0" smtClean="0">
                          <a:latin typeface="Cambria Math" panose="02040503050406030204" pitchFamily="18" charset="0"/>
                          <a:ea typeface="Cambria Math" panose="02040503050406030204" pitchFamily="18" charset="0"/>
                        </a:rPr>
                        <m:t>, </m:t>
                      </m:r>
                      <m:r>
                        <a:rPr kumimoji="1" lang="en-US" altLang="zh-CN" b="0" i="1" dirty="0" smtClean="0">
                          <a:latin typeface="Cambria Math" panose="02040503050406030204" pitchFamily="18" charset="0"/>
                          <a:ea typeface="Cambria Math" panose="02040503050406030204" pitchFamily="18" charset="0"/>
                        </a:rPr>
                        <m:t>𝑘</m:t>
                      </m:r>
                      <m:d>
                        <m:dPr>
                          <m:ctrlPr>
                            <a:rPr kumimoji="1" lang="en-US" altLang="zh-CN" b="0" i="1" dirty="0" smtClean="0">
                              <a:latin typeface="Cambria Math" panose="02040503050406030204" pitchFamily="18" charset="0"/>
                              <a:ea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𝜂</m:t>
                              </m:r>
                            </m:e>
                          </m:acc>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𝜂</m:t>
                                  </m:r>
                                </m:e>
                              </m:acc>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𝜆</m:t>
                              </m:r>
                            </m:e>
                            <m:sub>
                              <m:r>
                                <a:rPr kumimoji="1" lang="en-US" altLang="zh-CN" i="1">
                                  <a:latin typeface="Cambria Math" panose="02040503050406030204" pitchFamily="18" charset="0"/>
                                </a:rPr>
                                <m:t>𝐽</m:t>
                              </m:r>
                            </m:sub>
                          </m:sSub>
                        </m:e>
                      </m:d>
                      <m:r>
                        <a:rPr kumimoji="1" lang="en-US" altLang="zh-CN" b="0" i="1" smtClean="0">
                          <a:latin typeface="Cambria Math" panose="02040503050406030204" pitchFamily="18" charset="0"/>
                        </a:rPr>
                        <m:t>)</m:t>
                      </m:r>
                    </m:oMath>
                  </a14:m>
                  <a:endParaRPr kumimoji="1" lang="zh-CN" altLang="en-US" dirty="0"/>
                </a:p>
              </p:txBody>
            </p:sp>
          </mc:Choice>
          <mc:Fallback xmlns="">
            <p:sp>
              <p:nvSpPr>
                <p:cNvPr id="51" name="文本框 50">
                  <a:extLst>
                    <a:ext uri="{FF2B5EF4-FFF2-40B4-BE49-F238E27FC236}">
                      <a16:creationId xmlns:a16="http://schemas.microsoft.com/office/drawing/2014/main" id="{D5B44FFA-A92D-D479-5B3E-02F9A331CC91}"/>
                    </a:ext>
                  </a:extLst>
                </p:cNvPr>
                <p:cNvSpPr txBox="1">
                  <a:spLocks noRot="1" noChangeAspect="1" noMove="1" noResize="1" noEditPoints="1" noAdjustHandles="1" noChangeArrowheads="1" noChangeShapeType="1" noTextEdit="1"/>
                </p:cNvSpPr>
                <p:nvPr/>
              </p:nvSpPr>
              <p:spPr>
                <a:xfrm>
                  <a:off x="3254331" y="5965860"/>
                  <a:ext cx="3019160" cy="316177"/>
                </a:xfrm>
                <a:prstGeom prst="rect">
                  <a:avLst/>
                </a:prstGeom>
                <a:blipFill>
                  <a:blip r:embed="rId6"/>
                  <a:stretch>
                    <a:fillRect l="-2521" t="-19231" r="-2941" b="-3846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715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ppt_x"/>
                                          </p:val>
                                        </p:tav>
                                        <p:tav tm="100000">
                                          <p:val>
                                            <p:strVal val="#ppt_x"/>
                                          </p:val>
                                        </p:tav>
                                      </p:tavLst>
                                    </p:anim>
                                    <p:anim calcmode="lin" valueType="num">
                                      <p:cBhvr additive="base">
                                        <p:cTn id="7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500" fill="hold"/>
                                        <p:tgtEl>
                                          <p:spTgt spid="40"/>
                                        </p:tgtEl>
                                        <p:attrNameLst>
                                          <p:attrName>ppt_x</p:attrName>
                                        </p:attrNameLst>
                                      </p:cBhvr>
                                      <p:tavLst>
                                        <p:tav tm="0">
                                          <p:val>
                                            <p:strVal val="#ppt_x"/>
                                          </p:val>
                                        </p:tav>
                                        <p:tav tm="100000">
                                          <p:val>
                                            <p:strVal val="#ppt_x"/>
                                          </p:val>
                                        </p:tav>
                                      </p:tavLst>
                                    </p:anim>
                                    <p:anim calcmode="lin" valueType="num">
                                      <p:cBhvr additive="base">
                                        <p:cTn id="84" dur="500" fill="hold"/>
                                        <p:tgtEl>
                                          <p:spTgt spid="4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additive="base">
                                        <p:cTn id="87" dur="500" fill="hold"/>
                                        <p:tgtEl>
                                          <p:spTgt spid="50"/>
                                        </p:tgtEl>
                                        <p:attrNameLst>
                                          <p:attrName>ppt_x</p:attrName>
                                        </p:attrNameLst>
                                      </p:cBhvr>
                                      <p:tavLst>
                                        <p:tav tm="0">
                                          <p:val>
                                            <p:strVal val="#ppt_x"/>
                                          </p:val>
                                        </p:tav>
                                        <p:tav tm="100000">
                                          <p:val>
                                            <p:strVal val="#ppt_x"/>
                                          </p:val>
                                        </p:tav>
                                      </p:tavLst>
                                    </p:anim>
                                    <p:anim calcmode="lin" valueType="num">
                                      <p:cBhvr additive="base">
                                        <p:cTn id="88" dur="500" fill="hold"/>
                                        <p:tgtEl>
                                          <p:spTgt spid="5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fill="hold"/>
                                        <p:tgtEl>
                                          <p:spTgt spid="52"/>
                                        </p:tgtEl>
                                        <p:attrNameLst>
                                          <p:attrName>ppt_x</p:attrName>
                                        </p:attrNameLst>
                                      </p:cBhvr>
                                      <p:tavLst>
                                        <p:tav tm="0">
                                          <p:val>
                                            <p:strVal val="#ppt_x"/>
                                          </p:val>
                                        </p:tav>
                                        <p:tav tm="100000">
                                          <p:val>
                                            <p:strVal val="#ppt_x"/>
                                          </p:val>
                                        </p:tav>
                                      </p:tavLst>
                                    </p:anim>
                                    <p:anim calcmode="lin" valueType="num">
                                      <p:cBhvr additive="base">
                                        <p:cTn id="9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2" grpId="0" animBg="1"/>
      <p:bldP spid="24" grpId="0"/>
      <p:bldP spid="26" grpId="0"/>
      <p:bldP spid="27" grpId="0" animBg="1"/>
      <p:bldP spid="30" grpId="0"/>
      <p:bldP spid="33"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allow Understanding on Bayesian Optimization | by Ramraj ...">
            <a:extLst>
              <a:ext uri="{FF2B5EF4-FFF2-40B4-BE49-F238E27FC236}">
                <a16:creationId xmlns:a16="http://schemas.microsoft.com/office/drawing/2014/main" id="{304AB5E0-C11C-FC6A-4775-99DE93B07D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824"/>
          <a:stretch/>
        </p:blipFill>
        <p:spPr bwMode="auto">
          <a:xfrm>
            <a:off x="0" y="1150307"/>
            <a:ext cx="6199015" cy="1969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hallow Understanding on Bayesian Optimization | by Ramraj ...">
            <a:extLst>
              <a:ext uri="{FF2B5EF4-FFF2-40B4-BE49-F238E27FC236}">
                <a16:creationId xmlns:a16="http://schemas.microsoft.com/office/drawing/2014/main" id="{211D8F24-88EE-20AE-15CB-5498EE311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452" b="32692"/>
          <a:stretch/>
        </p:blipFill>
        <p:spPr bwMode="auto">
          <a:xfrm>
            <a:off x="6096000" y="1150307"/>
            <a:ext cx="6215961" cy="20232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hallow Understanding on Bayesian Optimization | by Ramraj ...">
            <a:extLst>
              <a:ext uri="{FF2B5EF4-FFF2-40B4-BE49-F238E27FC236}">
                <a16:creationId xmlns:a16="http://schemas.microsoft.com/office/drawing/2014/main" id="{44878B39-842C-03A6-920C-EC08EC887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824"/>
          <a:stretch/>
        </p:blipFill>
        <p:spPr bwMode="auto">
          <a:xfrm>
            <a:off x="2825750" y="3429000"/>
            <a:ext cx="6540500" cy="20775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占位符 1">
            <a:extLst>
              <a:ext uri="{FF2B5EF4-FFF2-40B4-BE49-F238E27FC236}">
                <a16:creationId xmlns:a16="http://schemas.microsoft.com/office/drawing/2014/main" id="{F962E68F-EC34-C7F6-7EB8-632D61CCBA0E}"/>
              </a:ext>
            </a:extLst>
          </p:cNvPr>
          <p:cNvSpPr>
            <a:spLocks noGrp="1"/>
          </p:cNvSpPr>
          <p:nvPr>
            <p:ph type="body" sz="quarter" idx="10"/>
          </p:nvPr>
        </p:nvSpPr>
        <p:spPr>
          <a:xfrm>
            <a:off x="831850" y="284680"/>
            <a:ext cx="11360150" cy="806450"/>
          </a:xfrm>
        </p:spPr>
        <p:txBody>
          <a:bodyPr/>
          <a:lstStyle/>
          <a:p>
            <a:r>
              <a:rPr kumimoji="1" lang="en-US" altLang="zh-CN" dirty="0">
                <a:latin typeface="Arial" panose="020B0604020202020204" pitchFamily="34" charset="0"/>
                <a:cs typeface="Arial" panose="020B0604020202020204" pitchFamily="34" charset="0"/>
              </a:rPr>
              <a:t>Bayesian Optimization</a:t>
            </a:r>
            <a:endParaRPr kumimoji="1"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6B8A6107-C32E-4C79-2050-9C4B2DB253FF}"/>
              </a:ext>
            </a:extLst>
          </p:cNvPr>
          <p:cNvSpPr txBox="1"/>
          <p:nvPr/>
        </p:nvSpPr>
        <p:spPr>
          <a:xfrm>
            <a:off x="0" y="6550223"/>
            <a:ext cx="11672888" cy="307777"/>
          </a:xfrm>
          <a:prstGeom prst="rect">
            <a:avLst/>
          </a:prstGeom>
          <a:noFill/>
        </p:spPr>
        <p:txBody>
          <a:bodyPr wrap="square" rtlCol="0">
            <a:spAutoFit/>
          </a:bodyPr>
          <a:lstStyle/>
          <a:p>
            <a:r>
              <a:rPr lang="en-US" altLang="zh-CN" sz="1400" dirty="0" err="1"/>
              <a:t>Brochu</a:t>
            </a:r>
            <a:r>
              <a:rPr lang="en-US" altLang="zh-CN" sz="1400" dirty="0"/>
              <a:t>, E., et al. Retrieved from </a:t>
            </a:r>
            <a:r>
              <a:rPr lang="en-US" altLang="zh-CN" sz="1400" dirty="0">
                <a:hlinkClick r:id="rId4"/>
              </a:rPr>
              <a:t>https://arxiv.org/abs/1012.2599</a:t>
            </a:r>
            <a:endParaRPr kumimoji="1" lang="zh-CN" altLang="en-US" sz="1400" dirty="0"/>
          </a:p>
        </p:txBody>
      </p:sp>
    </p:spTree>
    <p:extLst>
      <p:ext uri="{BB962C8B-B14F-4D97-AF65-F5344CB8AC3E}">
        <p14:creationId xmlns:p14="http://schemas.microsoft.com/office/powerpoint/2010/main" val="122089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edited_FC.mp4 [video-to-gif output image]">
            <a:extLst>
              <a:ext uri="{FF2B5EF4-FFF2-40B4-BE49-F238E27FC236}">
                <a16:creationId xmlns:a16="http://schemas.microsoft.com/office/drawing/2014/main" id="{FD96F26D-4F5B-93D4-84F7-E033751E4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311" y="0"/>
            <a:ext cx="7392141" cy="416423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B9145490-DA39-056C-EF80-541EA7C273B2}"/>
              </a:ext>
            </a:extLst>
          </p:cNvPr>
          <p:cNvGrpSpPr/>
          <p:nvPr/>
        </p:nvGrpSpPr>
        <p:grpSpPr>
          <a:xfrm>
            <a:off x="1743832" y="4038489"/>
            <a:ext cx="11139830" cy="2819511"/>
            <a:chOff x="649887" y="1230923"/>
            <a:chExt cx="11139830" cy="2819511"/>
          </a:xfrm>
        </p:grpSpPr>
        <p:pic>
          <p:nvPicPr>
            <p:cNvPr id="6" name="图片 5" descr="图表, 直方图&#10;&#10;描述已自动生成">
              <a:extLst>
                <a:ext uri="{FF2B5EF4-FFF2-40B4-BE49-F238E27FC236}">
                  <a16:creationId xmlns:a16="http://schemas.microsoft.com/office/drawing/2014/main" id="{C02848B5-AFEF-8E04-F0CE-C867B290CB78}"/>
                </a:ext>
              </a:extLst>
            </p:cNvPr>
            <p:cNvPicPr>
              <a:picLocks noChangeAspect="1"/>
            </p:cNvPicPr>
            <p:nvPr/>
          </p:nvPicPr>
          <p:blipFill rotWithShape="1">
            <a:blip r:embed="rId4">
              <a:extLst>
                <a:ext uri="{28A0092B-C50C-407E-A947-70E740481C1C}">
                  <a14:useLocalDpi xmlns:a14="http://schemas.microsoft.com/office/drawing/2010/main" val="0"/>
                </a:ext>
              </a:extLst>
            </a:blip>
            <a:srcRect t="13663" b="11908"/>
            <a:stretch/>
          </p:blipFill>
          <p:spPr>
            <a:xfrm>
              <a:off x="649887" y="1550122"/>
              <a:ext cx="11139830" cy="2500312"/>
            </a:xfrm>
            <a:prstGeom prst="rect">
              <a:avLst/>
            </a:prstGeom>
          </p:spPr>
        </p:pic>
        <p:sp>
          <p:nvSpPr>
            <p:cNvPr id="7" name="矩形 6">
              <a:extLst>
                <a:ext uri="{FF2B5EF4-FFF2-40B4-BE49-F238E27FC236}">
                  <a16:creationId xmlns:a16="http://schemas.microsoft.com/office/drawing/2014/main" id="{A16A870C-8882-3876-E351-5DD1738A47FC}"/>
                </a:ext>
              </a:extLst>
            </p:cNvPr>
            <p:cNvSpPr/>
            <p:nvPr/>
          </p:nvSpPr>
          <p:spPr>
            <a:xfrm>
              <a:off x="6811108" y="1230923"/>
              <a:ext cx="4736123" cy="2110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665429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C7C28A6-EAF0-8BAE-DC53-F4DBD3251646}"/>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Recent Developments</a:t>
            </a:r>
            <a:endParaRPr kumimoji="1" lang="zh-CN" altLang="en-US" dirty="0">
              <a:latin typeface="Arial" panose="020B0604020202020204" pitchFamily="34" charset="0"/>
              <a:cs typeface="Arial" panose="020B0604020202020204" pitchFamily="34" charset="0"/>
            </a:endParaRPr>
          </a:p>
        </p:txBody>
      </p:sp>
      <p:pic>
        <p:nvPicPr>
          <p:cNvPr id="5" name="图片 4" descr="文本&#10;&#10;描述已自动生成">
            <a:extLst>
              <a:ext uri="{FF2B5EF4-FFF2-40B4-BE49-F238E27FC236}">
                <a16:creationId xmlns:a16="http://schemas.microsoft.com/office/drawing/2014/main" id="{653A3A76-E704-4F79-23E4-20FE8BD03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39" y="1091129"/>
            <a:ext cx="7069498" cy="1556705"/>
          </a:xfrm>
          <a:prstGeom prst="rect">
            <a:avLst/>
          </a:prstGeom>
        </p:spPr>
      </p:pic>
      <p:pic>
        <p:nvPicPr>
          <p:cNvPr id="7" name="图片 6" descr="图形用户界面, 文本&#10;&#10;描述已自动生成">
            <a:extLst>
              <a:ext uri="{FF2B5EF4-FFF2-40B4-BE49-F238E27FC236}">
                <a16:creationId xmlns:a16="http://schemas.microsoft.com/office/drawing/2014/main" id="{D77E9290-AFF2-AAC8-1384-6950508D8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3041180"/>
            <a:ext cx="6708730" cy="1575991"/>
          </a:xfrm>
          <a:prstGeom prst="rect">
            <a:avLst/>
          </a:prstGeom>
        </p:spPr>
      </p:pic>
      <p:pic>
        <p:nvPicPr>
          <p:cNvPr id="9" name="图片 8" descr="图形用户界面, 文本&#10;&#10;描述已自动生成">
            <a:extLst>
              <a:ext uri="{FF2B5EF4-FFF2-40B4-BE49-F238E27FC236}">
                <a16:creationId xmlns:a16="http://schemas.microsoft.com/office/drawing/2014/main" id="{E2177196-6123-A60A-AC5A-EB4B535289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850" y="5107837"/>
            <a:ext cx="7069498" cy="1413900"/>
          </a:xfrm>
          <a:prstGeom prst="rect">
            <a:avLst/>
          </a:prstGeom>
        </p:spPr>
      </p:pic>
      <p:sp>
        <p:nvSpPr>
          <p:cNvPr id="6" name="AutoShape 4" descr="Fig. 2. - Optical spectrum of two-section QDMLs at free running operation. (a) $D_{1}$ gain current: 160 mA, absorber voltage: 0.1 V and gain current:200 mA, absorber voltage: ${-}{\rm 0.5} {\rm V}$. (b) $D_{2}$ gain current: 110 mA, absorber voltage: 0.0 V and gain current: 135 mA, absorber voltage: ${-}{\rm 1.0} {\rm V}$.">
            <a:extLst>
              <a:ext uri="{FF2B5EF4-FFF2-40B4-BE49-F238E27FC236}">
                <a16:creationId xmlns:a16="http://schemas.microsoft.com/office/drawing/2014/main" id="{45BF2883-6104-EAE5-B204-64DD07EABD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descr="A diagram of a circuit&#10;&#10;Description automatically generated with medium confidence">
            <a:extLst>
              <a:ext uri="{FF2B5EF4-FFF2-40B4-BE49-F238E27FC236}">
                <a16:creationId xmlns:a16="http://schemas.microsoft.com/office/drawing/2014/main" id="{FBD3BE1C-13B4-A31B-9C66-6B70C2DDED94}"/>
              </a:ext>
            </a:extLst>
          </p:cNvPr>
          <p:cNvPicPr>
            <a:picLocks noChangeAspect="1"/>
          </p:cNvPicPr>
          <p:nvPr/>
        </p:nvPicPr>
        <p:blipFill rotWithShape="1">
          <a:blip r:embed="rId6">
            <a:extLst>
              <a:ext uri="{28A0092B-C50C-407E-A947-70E740481C1C}">
                <a14:useLocalDpi xmlns:a14="http://schemas.microsoft.com/office/drawing/2010/main" val="0"/>
              </a:ext>
            </a:extLst>
          </a:blip>
          <a:srcRect t="54247" r="50303" b="-1"/>
          <a:stretch/>
        </p:blipFill>
        <p:spPr>
          <a:xfrm>
            <a:off x="8839201" y="3116929"/>
            <a:ext cx="3301850" cy="1382532"/>
          </a:xfrm>
          <a:prstGeom prst="rect">
            <a:avLst/>
          </a:prstGeom>
        </p:spPr>
      </p:pic>
      <p:pic>
        <p:nvPicPr>
          <p:cNvPr id="20" name="Picture 19">
            <a:extLst>
              <a:ext uri="{FF2B5EF4-FFF2-40B4-BE49-F238E27FC236}">
                <a16:creationId xmlns:a16="http://schemas.microsoft.com/office/drawing/2014/main" id="{1CE93453-3704-87C2-4591-C2EF5F383D92}"/>
              </a:ext>
            </a:extLst>
          </p:cNvPr>
          <p:cNvPicPr>
            <a:picLocks noChangeAspect="1"/>
          </p:cNvPicPr>
          <p:nvPr/>
        </p:nvPicPr>
        <p:blipFill rotWithShape="1">
          <a:blip r:embed="rId7"/>
          <a:srcRect r="27187"/>
          <a:stretch/>
        </p:blipFill>
        <p:spPr>
          <a:xfrm>
            <a:off x="7710163" y="4785188"/>
            <a:ext cx="4481837" cy="2059013"/>
          </a:xfrm>
          <a:prstGeom prst="rect">
            <a:avLst/>
          </a:prstGeom>
        </p:spPr>
      </p:pic>
      <p:pic>
        <p:nvPicPr>
          <p:cNvPr id="23" name="Picture 22">
            <a:extLst>
              <a:ext uri="{FF2B5EF4-FFF2-40B4-BE49-F238E27FC236}">
                <a16:creationId xmlns:a16="http://schemas.microsoft.com/office/drawing/2014/main" id="{11AD9B5B-004E-9014-47CD-F97E0D5F6296}"/>
              </a:ext>
            </a:extLst>
          </p:cNvPr>
          <p:cNvPicPr>
            <a:picLocks noChangeAspect="1"/>
          </p:cNvPicPr>
          <p:nvPr/>
        </p:nvPicPr>
        <p:blipFill>
          <a:blip r:embed="rId8"/>
          <a:stretch>
            <a:fillRect/>
          </a:stretch>
        </p:blipFill>
        <p:spPr>
          <a:xfrm>
            <a:off x="7950967" y="13799"/>
            <a:ext cx="4190083" cy="2578165"/>
          </a:xfrm>
          <a:prstGeom prst="rect">
            <a:avLst/>
          </a:prstGeom>
        </p:spPr>
      </p:pic>
      <p:pic>
        <p:nvPicPr>
          <p:cNvPr id="24" name="Picture 23" descr="A diagram of a circuit&#10;&#10;Description automatically generated with medium confidence">
            <a:extLst>
              <a:ext uri="{FF2B5EF4-FFF2-40B4-BE49-F238E27FC236}">
                <a16:creationId xmlns:a16="http://schemas.microsoft.com/office/drawing/2014/main" id="{293AF3E3-447A-AF40-0FEC-4BA0E8EF014C}"/>
              </a:ext>
            </a:extLst>
          </p:cNvPr>
          <p:cNvPicPr>
            <a:picLocks noChangeAspect="1"/>
          </p:cNvPicPr>
          <p:nvPr/>
        </p:nvPicPr>
        <p:blipFill rotWithShape="1">
          <a:blip r:embed="rId6">
            <a:extLst>
              <a:ext uri="{28A0092B-C50C-407E-A947-70E740481C1C}">
                <a14:useLocalDpi xmlns:a14="http://schemas.microsoft.com/office/drawing/2010/main" val="0"/>
              </a:ext>
            </a:extLst>
          </a:blip>
          <a:srcRect l="5100" r="54636" b="52584"/>
          <a:stretch/>
        </p:blipFill>
        <p:spPr>
          <a:xfrm rot="16200000">
            <a:off x="7251390" y="3138127"/>
            <a:ext cx="2282456" cy="1222468"/>
          </a:xfrm>
          <a:prstGeom prst="rect">
            <a:avLst/>
          </a:prstGeom>
        </p:spPr>
      </p:pic>
    </p:spTree>
    <p:extLst>
      <p:ext uri="{BB962C8B-B14F-4D97-AF65-F5344CB8AC3E}">
        <p14:creationId xmlns:p14="http://schemas.microsoft.com/office/powerpoint/2010/main" val="38758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4218B7-1F03-931F-5DBB-4B2C1AF7E42B}"/>
              </a:ext>
            </a:extLst>
          </p:cNvPr>
          <p:cNvSpPr>
            <a:spLocks noGrp="1"/>
          </p:cNvSpPr>
          <p:nvPr>
            <p:ph type="body" sz="quarter" idx="10"/>
          </p:nvPr>
        </p:nvSpPr>
        <p:spPr/>
        <p:txBody>
          <a:bodyPr>
            <a:normAutofit fontScale="85000" lnSpcReduction="10000"/>
          </a:bodyPr>
          <a:lstStyle/>
          <a:p>
            <a:r>
              <a:rPr kumimoji="1" lang="en-US" altLang="zh-CN" dirty="0">
                <a:latin typeface="Arial" panose="020B0604020202020204" pitchFamily="34" charset="0"/>
                <a:cs typeface="Arial" panose="020B0604020202020204" pitchFamily="34" charset="0"/>
              </a:rPr>
              <a:t>Utilizing Dynamical Systems for Frequency Combs</a:t>
            </a:r>
            <a:endParaRPr kumimoji="1" lang="zh-CN" altLang="en-US" dirty="0">
              <a:latin typeface="Arial" panose="020B0604020202020204" pitchFamily="34" charset="0"/>
              <a:cs typeface="Arial" panose="020B0604020202020204" pitchFamily="34" charset="0"/>
            </a:endParaRPr>
          </a:p>
        </p:txBody>
      </p:sp>
      <p:sp>
        <p:nvSpPr>
          <p:cNvPr id="8" name="Arrow: Right 7">
            <a:extLst>
              <a:ext uri="{FF2B5EF4-FFF2-40B4-BE49-F238E27FC236}">
                <a16:creationId xmlns:a16="http://schemas.microsoft.com/office/drawing/2014/main" id="{68EB25EA-C7BE-75FA-2C30-8C155B4BE86A}"/>
              </a:ext>
            </a:extLst>
          </p:cNvPr>
          <p:cNvSpPr/>
          <p:nvPr/>
        </p:nvSpPr>
        <p:spPr>
          <a:xfrm>
            <a:off x="1382332" y="1408136"/>
            <a:ext cx="9427335" cy="1062507"/>
          </a:xfrm>
          <a:prstGeom prst="right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Complexity</a:t>
            </a:r>
            <a:endParaRPr lang="en-US" sz="3200" dirty="0">
              <a:solidFill>
                <a:schemeClr val="tx1"/>
              </a:solidFill>
            </a:endParaRPr>
          </a:p>
        </p:txBody>
      </p:sp>
      <p:grpSp>
        <p:nvGrpSpPr>
          <p:cNvPr id="28" name="Group 27">
            <a:extLst>
              <a:ext uri="{FF2B5EF4-FFF2-40B4-BE49-F238E27FC236}">
                <a16:creationId xmlns:a16="http://schemas.microsoft.com/office/drawing/2014/main" id="{C8FFCE55-D775-1736-9090-8D5BB27A19E8}"/>
              </a:ext>
            </a:extLst>
          </p:cNvPr>
          <p:cNvGrpSpPr/>
          <p:nvPr/>
        </p:nvGrpSpPr>
        <p:grpSpPr>
          <a:xfrm>
            <a:off x="1245891" y="2340742"/>
            <a:ext cx="2650015" cy="2153440"/>
            <a:chOff x="1187936" y="1784305"/>
            <a:chExt cx="2650015" cy="2153440"/>
          </a:xfrm>
        </p:grpSpPr>
        <p:pic>
          <p:nvPicPr>
            <p:cNvPr id="6" name="图片 5" descr="图表, 散点图&#10;&#10;已自动生成说明">
              <a:extLst>
                <a:ext uri="{FF2B5EF4-FFF2-40B4-BE49-F238E27FC236}">
                  <a16:creationId xmlns:a16="http://schemas.microsoft.com/office/drawing/2014/main" id="{02C8F3E9-3B59-A144-B97D-5E34433DF2C3}"/>
                </a:ext>
              </a:extLst>
            </p:cNvPr>
            <p:cNvPicPr>
              <a:picLocks noChangeAspect="1"/>
            </p:cNvPicPr>
            <p:nvPr/>
          </p:nvPicPr>
          <p:blipFill rotWithShape="1">
            <a:blip r:embed="rId3"/>
            <a:srcRect l="8542" t="7475" r="3641" b="6805"/>
            <a:stretch/>
          </p:blipFill>
          <p:spPr>
            <a:xfrm>
              <a:off x="1187936" y="1993281"/>
              <a:ext cx="2650015" cy="1944464"/>
            </a:xfrm>
            <a:prstGeom prst="rect">
              <a:avLst/>
            </a:prstGeom>
          </p:spPr>
        </p:pic>
        <p:sp>
          <p:nvSpPr>
            <p:cNvPr id="11" name="TextBox 10">
              <a:extLst>
                <a:ext uri="{FF2B5EF4-FFF2-40B4-BE49-F238E27FC236}">
                  <a16:creationId xmlns:a16="http://schemas.microsoft.com/office/drawing/2014/main" id="{406BE447-E3DB-71F7-C9CE-CAE5850E11DC}"/>
                </a:ext>
              </a:extLst>
            </p:cNvPr>
            <p:cNvSpPr txBox="1"/>
            <p:nvPr/>
          </p:nvSpPr>
          <p:spPr>
            <a:xfrm>
              <a:off x="1738648" y="1784305"/>
              <a:ext cx="200266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Fixed points</a:t>
              </a:r>
            </a:p>
          </p:txBody>
        </p:sp>
      </p:grpSp>
      <p:grpSp>
        <p:nvGrpSpPr>
          <p:cNvPr id="29" name="Group 28">
            <a:extLst>
              <a:ext uri="{FF2B5EF4-FFF2-40B4-BE49-F238E27FC236}">
                <a16:creationId xmlns:a16="http://schemas.microsoft.com/office/drawing/2014/main" id="{BD957E95-6E32-FDD8-09FC-D7FA60ABADB3}"/>
              </a:ext>
            </a:extLst>
          </p:cNvPr>
          <p:cNvGrpSpPr/>
          <p:nvPr/>
        </p:nvGrpSpPr>
        <p:grpSpPr>
          <a:xfrm>
            <a:off x="4879127" y="2285977"/>
            <a:ext cx="2549655" cy="2287281"/>
            <a:chOff x="4821172" y="1729540"/>
            <a:chExt cx="2549655" cy="2287281"/>
          </a:xfrm>
        </p:grpSpPr>
        <p:pic>
          <p:nvPicPr>
            <p:cNvPr id="7" name="图片 6" descr="图表, 雷达图&#10;&#10;已自动生成说明">
              <a:extLst>
                <a:ext uri="{FF2B5EF4-FFF2-40B4-BE49-F238E27FC236}">
                  <a16:creationId xmlns:a16="http://schemas.microsoft.com/office/drawing/2014/main" id="{75D31D80-60B5-1A3F-C62B-4BCE90D84303}"/>
                </a:ext>
              </a:extLst>
            </p:cNvPr>
            <p:cNvPicPr>
              <a:picLocks noChangeAspect="1"/>
            </p:cNvPicPr>
            <p:nvPr/>
          </p:nvPicPr>
          <p:blipFill rotWithShape="1">
            <a:blip r:embed="rId4"/>
            <a:srcRect l="10038" t="10645" r="4739" b="6281"/>
            <a:stretch/>
          </p:blipFill>
          <p:spPr>
            <a:xfrm>
              <a:off x="4821172" y="2153637"/>
              <a:ext cx="2549655" cy="1863184"/>
            </a:xfrm>
            <a:prstGeom prst="rect">
              <a:avLst/>
            </a:prstGeom>
          </p:spPr>
        </p:pic>
        <p:sp>
          <p:nvSpPr>
            <p:cNvPr id="12" name="TextBox 11">
              <a:extLst>
                <a:ext uri="{FF2B5EF4-FFF2-40B4-BE49-F238E27FC236}">
                  <a16:creationId xmlns:a16="http://schemas.microsoft.com/office/drawing/2014/main" id="{56A96804-1626-925B-E5F7-B481145F7BC8}"/>
                </a:ext>
              </a:extLst>
            </p:cNvPr>
            <p:cNvSpPr txBox="1"/>
            <p:nvPr/>
          </p:nvSpPr>
          <p:spPr>
            <a:xfrm>
              <a:off x="5243847" y="1729540"/>
              <a:ext cx="200266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Limit cycles</a:t>
              </a:r>
            </a:p>
          </p:txBody>
        </p:sp>
      </p:grpSp>
      <p:grpSp>
        <p:nvGrpSpPr>
          <p:cNvPr id="30" name="Group 29">
            <a:extLst>
              <a:ext uri="{FF2B5EF4-FFF2-40B4-BE49-F238E27FC236}">
                <a16:creationId xmlns:a16="http://schemas.microsoft.com/office/drawing/2014/main" id="{77B4DF8E-51DD-529D-547B-65ECC85307A1}"/>
              </a:ext>
            </a:extLst>
          </p:cNvPr>
          <p:cNvGrpSpPr/>
          <p:nvPr/>
        </p:nvGrpSpPr>
        <p:grpSpPr>
          <a:xfrm>
            <a:off x="8167619" y="2280462"/>
            <a:ext cx="3345020" cy="2501458"/>
            <a:chOff x="8109664" y="1724025"/>
            <a:chExt cx="3345020" cy="2501458"/>
          </a:xfrm>
        </p:grpSpPr>
        <p:pic>
          <p:nvPicPr>
            <p:cNvPr id="2054" name="Picture 6" descr="File:Lorenz Attractor from Gauss ...">
              <a:extLst>
                <a:ext uri="{FF2B5EF4-FFF2-40B4-BE49-F238E27FC236}">
                  <a16:creationId xmlns:a16="http://schemas.microsoft.com/office/drawing/2014/main" id="{ADADB005-1C27-F3EC-221C-5FA0448E2E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385"/>
            <a:stretch/>
          </p:blipFill>
          <p:spPr bwMode="auto">
            <a:xfrm>
              <a:off x="8109664" y="1993281"/>
              <a:ext cx="3230183" cy="22322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B01DE7-4560-C36A-2748-18FADB0FB3C9}"/>
                </a:ext>
              </a:extLst>
            </p:cNvPr>
            <p:cNvSpPr txBox="1"/>
            <p:nvPr/>
          </p:nvSpPr>
          <p:spPr>
            <a:xfrm>
              <a:off x="9452019" y="1724025"/>
              <a:ext cx="200266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Chaos</a:t>
              </a:r>
            </a:p>
          </p:txBody>
        </p:sp>
      </p:grpSp>
      <p:grpSp>
        <p:nvGrpSpPr>
          <p:cNvPr id="27" name="Group 26">
            <a:extLst>
              <a:ext uri="{FF2B5EF4-FFF2-40B4-BE49-F238E27FC236}">
                <a16:creationId xmlns:a16="http://schemas.microsoft.com/office/drawing/2014/main" id="{22703C13-C92C-EFDB-BF3F-41AB6FD69128}"/>
              </a:ext>
            </a:extLst>
          </p:cNvPr>
          <p:cNvGrpSpPr/>
          <p:nvPr/>
        </p:nvGrpSpPr>
        <p:grpSpPr>
          <a:xfrm>
            <a:off x="992150" y="4686790"/>
            <a:ext cx="10405651" cy="2127555"/>
            <a:chOff x="934196" y="4130354"/>
            <a:chExt cx="10323608" cy="2672805"/>
          </a:xfrm>
        </p:grpSpPr>
        <p:pic>
          <p:nvPicPr>
            <p:cNvPr id="16" name="Picture 15">
              <a:extLst>
                <a:ext uri="{FF2B5EF4-FFF2-40B4-BE49-F238E27FC236}">
                  <a16:creationId xmlns:a16="http://schemas.microsoft.com/office/drawing/2014/main" id="{520009C7-FFEE-98C1-1492-9BFE5BAF4675}"/>
                </a:ext>
              </a:extLst>
            </p:cNvPr>
            <p:cNvPicPr>
              <a:picLocks noChangeAspect="1"/>
            </p:cNvPicPr>
            <p:nvPr/>
          </p:nvPicPr>
          <p:blipFill>
            <a:blip r:embed="rId6"/>
            <a:stretch>
              <a:fillRect/>
            </a:stretch>
          </p:blipFill>
          <p:spPr>
            <a:xfrm>
              <a:off x="9161516" y="4637444"/>
              <a:ext cx="2096288" cy="1612529"/>
            </a:xfrm>
            <a:prstGeom prst="rect">
              <a:avLst/>
            </a:prstGeom>
          </p:spPr>
        </p:pic>
        <p:grpSp>
          <p:nvGrpSpPr>
            <p:cNvPr id="23" name="Group 22">
              <a:extLst>
                <a:ext uri="{FF2B5EF4-FFF2-40B4-BE49-F238E27FC236}">
                  <a16:creationId xmlns:a16="http://schemas.microsoft.com/office/drawing/2014/main" id="{E895AD37-003F-4C7E-C0A3-38604CAC6EE9}"/>
                </a:ext>
              </a:extLst>
            </p:cNvPr>
            <p:cNvGrpSpPr/>
            <p:nvPr/>
          </p:nvGrpSpPr>
          <p:grpSpPr>
            <a:xfrm>
              <a:off x="4647682" y="4674720"/>
              <a:ext cx="2868686" cy="1419904"/>
              <a:chOff x="4583514" y="5314768"/>
              <a:chExt cx="3120657" cy="1486056"/>
            </a:xfrm>
          </p:grpSpPr>
          <p:pic>
            <p:nvPicPr>
              <p:cNvPr id="10" name="图片 32" descr="图表, 直方图&#10;&#10;描述已自动生成">
                <a:extLst>
                  <a:ext uri="{FF2B5EF4-FFF2-40B4-BE49-F238E27FC236}">
                    <a16:creationId xmlns:a16="http://schemas.microsoft.com/office/drawing/2014/main" id="{775E288D-4223-0DF9-C83D-AF211B41761F}"/>
                  </a:ext>
                </a:extLst>
              </p:cNvPr>
              <p:cNvPicPr>
                <a:picLocks noChangeAspect="1"/>
              </p:cNvPicPr>
              <p:nvPr/>
            </p:nvPicPr>
            <p:blipFill rotWithShape="1">
              <a:blip r:embed="rId7">
                <a:extLst>
                  <a:ext uri="{28A0092B-C50C-407E-A947-70E740481C1C}">
                    <a14:useLocalDpi xmlns:a14="http://schemas.microsoft.com/office/drawing/2010/main" val="0"/>
                  </a:ext>
                </a:extLst>
              </a:blip>
              <a:srcRect l="9454" t="6455" b="6247"/>
              <a:stretch/>
            </p:blipFill>
            <p:spPr>
              <a:xfrm>
                <a:off x="4583514" y="5314768"/>
                <a:ext cx="3120657" cy="1486056"/>
              </a:xfrm>
              <a:prstGeom prst="rect">
                <a:avLst/>
              </a:prstGeom>
            </p:spPr>
          </p:pic>
          <p:cxnSp>
            <p:nvCxnSpPr>
              <p:cNvPr id="18" name="Straight Connector 17">
                <a:extLst>
                  <a:ext uri="{FF2B5EF4-FFF2-40B4-BE49-F238E27FC236}">
                    <a16:creationId xmlns:a16="http://schemas.microsoft.com/office/drawing/2014/main" id="{F928B063-A3D4-F7C4-4351-A4C6F702C889}"/>
                  </a:ext>
                </a:extLst>
              </p:cNvPr>
              <p:cNvCxnSpPr>
                <a:cxnSpLocks/>
              </p:cNvCxnSpPr>
              <p:nvPr/>
            </p:nvCxnSpPr>
            <p:spPr>
              <a:xfrm>
                <a:off x="4628159" y="5657704"/>
                <a:ext cx="303136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AC6A78A6-F9E3-4E49-3D88-AEE114559CA4}"/>
                </a:ext>
              </a:extLst>
            </p:cNvPr>
            <p:cNvPicPr>
              <a:picLocks noChangeAspect="1"/>
            </p:cNvPicPr>
            <p:nvPr/>
          </p:nvPicPr>
          <p:blipFill>
            <a:blip r:embed="rId8"/>
            <a:stretch>
              <a:fillRect/>
            </a:stretch>
          </p:blipFill>
          <p:spPr>
            <a:xfrm>
              <a:off x="934196" y="4627083"/>
              <a:ext cx="2068338" cy="1612529"/>
            </a:xfrm>
            <a:prstGeom prst="rect">
              <a:avLst/>
            </a:prstGeom>
          </p:spPr>
        </p:pic>
        <p:sp>
          <p:nvSpPr>
            <p:cNvPr id="24" name="Right Brace 23">
              <a:extLst>
                <a:ext uri="{FF2B5EF4-FFF2-40B4-BE49-F238E27FC236}">
                  <a16:creationId xmlns:a16="http://schemas.microsoft.com/office/drawing/2014/main" id="{D71DDE67-1505-A9BC-E27A-BE2CB548E70C}"/>
                </a:ext>
              </a:extLst>
            </p:cNvPr>
            <p:cNvSpPr/>
            <p:nvPr/>
          </p:nvSpPr>
          <p:spPr>
            <a:xfrm rot="16200000">
              <a:off x="5842454" y="256266"/>
              <a:ext cx="507089" cy="825526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2587F243-8550-906C-98CA-1BA907525065}"/>
                </a:ext>
              </a:extLst>
            </p:cNvPr>
            <p:cNvSpPr txBox="1"/>
            <p:nvPr/>
          </p:nvSpPr>
          <p:spPr>
            <a:xfrm>
              <a:off x="2983442" y="6118767"/>
              <a:ext cx="6435675" cy="657311"/>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Inverse Design of Limit Cycles</a:t>
              </a:r>
            </a:p>
          </p:txBody>
        </p:sp>
        <p:sp>
          <p:nvSpPr>
            <p:cNvPr id="26" name="Rectangle 25">
              <a:extLst>
                <a:ext uri="{FF2B5EF4-FFF2-40B4-BE49-F238E27FC236}">
                  <a16:creationId xmlns:a16="http://schemas.microsoft.com/office/drawing/2014/main" id="{03E6011E-6109-46C8-F1FF-D4D21666E23A}"/>
                </a:ext>
              </a:extLst>
            </p:cNvPr>
            <p:cNvSpPr/>
            <p:nvPr/>
          </p:nvSpPr>
          <p:spPr>
            <a:xfrm>
              <a:off x="3414031" y="6197569"/>
              <a:ext cx="5578549" cy="6055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08B4178-1A0A-121C-6812-673C83C8BED0}"/>
                  </a:ext>
                </a:extLst>
              </p:cNvPr>
              <p:cNvSpPr txBox="1"/>
              <p:nvPr/>
            </p:nvSpPr>
            <p:spPr>
              <a:xfrm>
                <a:off x="4408497" y="830235"/>
                <a:ext cx="3785190" cy="7064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𝜓</m:t>
                              </m:r>
                            </m:e>
                          </m:acc>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𝜓</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𝜂</m:t>
                          </m:r>
                        </m:e>
                      </m:acc>
                      <m:r>
                        <a:rPr lang="en-US"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E08B4178-1A0A-121C-6812-673C83C8BED0}"/>
                  </a:ext>
                </a:extLst>
              </p:cNvPr>
              <p:cNvSpPr txBox="1">
                <a:spLocks noRot="1" noChangeAspect="1" noMove="1" noResize="1" noEditPoints="1" noAdjustHandles="1" noChangeArrowheads="1" noChangeShapeType="1" noTextEdit="1"/>
              </p:cNvSpPr>
              <p:nvPr/>
            </p:nvSpPr>
            <p:spPr>
              <a:xfrm>
                <a:off x="4408497" y="830235"/>
                <a:ext cx="3785190" cy="7064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33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77A66EF-4BD6-A01D-508E-7F42C38B4D3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Physics-Informed Optimization</a:t>
            </a:r>
            <a:endParaRPr kumimoji="1" lang="zh-CN" altLang="en-US" dirty="0">
              <a:latin typeface="Arial" panose="020B0604020202020204" pitchFamily="34" charset="0"/>
              <a:cs typeface="Arial" panose="020B0604020202020204" pitchFamily="34" charset="0"/>
            </a:endParaRPr>
          </a:p>
        </p:txBody>
      </p:sp>
      <p:grpSp>
        <p:nvGrpSpPr>
          <p:cNvPr id="30" name="组合 29">
            <a:extLst>
              <a:ext uri="{FF2B5EF4-FFF2-40B4-BE49-F238E27FC236}">
                <a16:creationId xmlns:a16="http://schemas.microsoft.com/office/drawing/2014/main" id="{AF4FDC04-F1DB-372B-2BBE-A1AD5C1BE04C}"/>
              </a:ext>
            </a:extLst>
          </p:cNvPr>
          <p:cNvGrpSpPr/>
          <p:nvPr/>
        </p:nvGrpSpPr>
        <p:grpSpPr>
          <a:xfrm>
            <a:off x="519930" y="1091130"/>
            <a:ext cx="3845604" cy="5220778"/>
            <a:chOff x="1504306" y="1428750"/>
            <a:chExt cx="2522754" cy="4171950"/>
          </a:xfrm>
        </p:grpSpPr>
        <p:sp>
          <p:nvSpPr>
            <p:cNvPr id="4" name="圆角矩形 3">
              <a:extLst>
                <a:ext uri="{FF2B5EF4-FFF2-40B4-BE49-F238E27FC236}">
                  <a16:creationId xmlns:a16="http://schemas.microsoft.com/office/drawing/2014/main" id="{7761E0BB-0842-31D9-5610-85ADD06B3DD2}"/>
                </a:ext>
              </a:extLst>
            </p:cNvPr>
            <p:cNvSpPr/>
            <p:nvPr/>
          </p:nvSpPr>
          <p:spPr>
            <a:xfrm>
              <a:off x="1528763"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a:extLst>
                <a:ext uri="{FF2B5EF4-FFF2-40B4-BE49-F238E27FC236}">
                  <a16:creationId xmlns:a16="http://schemas.microsoft.com/office/drawing/2014/main" id="{6AFBB6B7-AF86-9599-3F26-CFE55ACC1C1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5056" y="2237395"/>
              <a:ext cx="2078362" cy="3212013"/>
            </a:xfrm>
            <a:prstGeom prst="rect">
              <a:avLst/>
            </a:prstGeom>
          </p:spPr>
        </p:pic>
        <p:sp>
          <p:nvSpPr>
            <p:cNvPr id="7" name="文本框 6">
              <a:extLst>
                <a:ext uri="{FF2B5EF4-FFF2-40B4-BE49-F238E27FC236}">
                  <a16:creationId xmlns:a16="http://schemas.microsoft.com/office/drawing/2014/main" id="{97528389-E792-A4DA-58EA-3C6B367663C2}"/>
                </a:ext>
              </a:extLst>
            </p:cNvPr>
            <p:cNvSpPr txBox="1"/>
            <p:nvPr/>
          </p:nvSpPr>
          <p:spPr>
            <a:xfrm>
              <a:off x="1504306" y="1492246"/>
              <a:ext cx="2522754" cy="565675"/>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Universal Modeling for Nonlinear Multi-cavity Systems</a:t>
              </a:r>
              <a:endParaRPr kumimoji="1" lang="zh-CN" altLang="en-US" sz="2000" dirty="0">
                <a:latin typeface="Arial" panose="020B0604020202020204" pitchFamily="34" charset="0"/>
                <a:cs typeface="Arial" panose="020B0604020202020204" pitchFamily="34" charset="0"/>
              </a:endParaRPr>
            </a:p>
          </p:txBody>
        </p:sp>
      </p:grpSp>
      <p:sp>
        <p:nvSpPr>
          <p:cNvPr id="13" name="文本框 12">
            <a:extLst>
              <a:ext uri="{FF2B5EF4-FFF2-40B4-BE49-F238E27FC236}">
                <a16:creationId xmlns:a16="http://schemas.microsoft.com/office/drawing/2014/main" id="{93BB911D-C83A-DD82-DA22-77EF8CD014B3}"/>
              </a:ext>
            </a:extLst>
          </p:cNvPr>
          <p:cNvSpPr txBox="1"/>
          <p:nvPr/>
        </p:nvSpPr>
        <p:spPr>
          <a:xfrm>
            <a:off x="0" y="6536501"/>
            <a:ext cx="9772649" cy="307777"/>
          </a:xfrm>
          <a:prstGeom prst="rect">
            <a:avLst/>
          </a:prstGeom>
          <a:noFill/>
        </p:spPr>
        <p:txBody>
          <a:bodyPr wrap="square" rtlCol="0">
            <a:spAutoFit/>
          </a:bodyPr>
          <a:lstStyle/>
          <a:p>
            <a:r>
              <a:rPr kumimoji="1" lang="en-US" altLang="zh-CN" sz="1400" dirty="0" err="1">
                <a:latin typeface="Arial" panose="020B0604020202020204" pitchFamily="34" charset="0"/>
                <a:cs typeface="Arial" panose="020B0604020202020204" pitchFamily="34" charset="0"/>
              </a:rPr>
              <a:t>Suntharalingam</a:t>
            </a:r>
            <a:r>
              <a:rPr kumimoji="1" lang="en-US" altLang="zh-CN" sz="1400" dirty="0">
                <a:latin typeface="Arial" panose="020B0604020202020204" pitchFamily="34" charset="0"/>
                <a:cs typeface="Arial" panose="020B0604020202020204" pitchFamily="34" charset="0"/>
              </a:rPr>
              <a:t>, A., et al. Nat </a:t>
            </a:r>
            <a:r>
              <a:rPr kumimoji="1" lang="en-US" altLang="zh-CN" sz="1400" dirty="0" err="1">
                <a:latin typeface="Arial" panose="020B0604020202020204" pitchFamily="34" charset="0"/>
                <a:cs typeface="Arial" panose="020B0604020202020204" pitchFamily="34" charset="0"/>
              </a:rPr>
              <a:t>Commun</a:t>
            </a:r>
            <a:r>
              <a:rPr kumimoji="1" lang="en-US" altLang="zh-CN" sz="1400" dirty="0">
                <a:latin typeface="Arial" panose="020B0604020202020204" pitchFamily="34" charset="0"/>
                <a:cs typeface="Arial" panose="020B0604020202020204" pitchFamily="34" charset="0"/>
              </a:rPr>
              <a:t> 14, 5515 (2023)</a:t>
            </a:r>
            <a:endParaRPr kumimoji="1" lang="zh-CN" altLang="en-US" sz="1400" dirty="0">
              <a:latin typeface="Arial" panose="020B0604020202020204" pitchFamily="34" charset="0"/>
              <a:cs typeface="Arial" panose="020B0604020202020204" pitchFamily="34" charset="0"/>
            </a:endParaRPr>
          </a:p>
        </p:txBody>
      </p:sp>
      <p:grpSp>
        <p:nvGrpSpPr>
          <p:cNvPr id="31" name="组合 30">
            <a:extLst>
              <a:ext uri="{FF2B5EF4-FFF2-40B4-BE49-F238E27FC236}">
                <a16:creationId xmlns:a16="http://schemas.microsoft.com/office/drawing/2014/main" id="{308DBF8A-D3D8-F53B-CB6B-49D0EEE7FED2}"/>
              </a:ext>
            </a:extLst>
          </p:cNvPr>
          <p:cNvGrpSpPr/>
          <p:nvPr/>
        </p:nvGrpSpPr>
        <p:grpSpPr>
          <a:xfrm>
            <a:off x="7975828" y="1091130"/>
            <a:ext cx="3496304" cy="5107750"/>
            <a:chOff x="7696201" y="1428750"/>
            <a:chExt cx="2443162" cy="4171950"/>
          </a:xfrm>
        </p:grpSpPr>
        <p:sp>
          <p:nvSpPr>
            <p:cNvPr id="8" name="圆角矩形 7">
              <a:extLst>
                <a:ext uri="{FF2B5EF4-FFF2-40B4-BE49-F238E27FC236}">
                  <a16:creationId xmlns:a16="http://schemas.microsoft.com/office/drawing/2014/main" id="{46EB1EAD-1FEC-FE8F-3632-151398601A3F}"/>
                </a:ext>
              </a:extLst>
            </p:cNvPr>
            <p:cNvSpPr/>
            <p:nvPr/>
          </p:nvSpPr>
          <p:spPr>
            <a:xfrm>
              <a:off x="7696201"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96AA91-EED8-C6E7-C651-153C935764DA}"/>
                </a:ext>
              </a:extLst>
            </p:cNvPr>
            <p:cNvSpPr txBox="1"/>
            <p:nvPr/>
          </p:nvSpPr>
          <p:spPr>
            <a:xfrm>
              <a:off x="8070057" y="1605176"/>
              <a:ext cx="1695448" cy="578193"/>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Bayesian Optimization</a:t>
              </a:r>
              <a:endParaRPr kumimoji="1" lang="zh-CN" altLang="en-US" sz="2000" dirty="0">
                <a:latin typeface="Arial" panose="020B0604020202020204" pitchFamily="34" charset="0"/>
                <a:cs typeface="Arial" panose="020B0604020202020204" pitchFamily="34" charset="0"/>
              </a:endParaRPr>
            </a:p>
          </p:txBody>
        </p:sp>
        <p:pic>
          <p:nvPicPr>
            <p:cNvPr id="14" name="Picture 2" descr="Shallow Understanding on Bayesian Optimization | by Ramraj ...">
              <a:extLst>
                <a:ext uri="{FF2B5EF4-FFF2-40B4-BE49-F238E27FC236}">
                  <a16:creationId xmlns:a16="http://schemas.microsoft.com/office/drawing/2014/main" id="{77B33121-E6F9-DB50-512B-CA54596B5F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3"/>
            <a:stretch/>
          </p:blipFill>
          <p:spPr bwMode="auto">
            <a:xfrm>
              <a:off x="7806721" y="2359795"/>
              <a:ext cx="2210095" cy="294111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下弧形箭头 15">
            <a:extLst>
              <a:ext uri="{FF2B5EF4-FFF2-40B4-BE49-F238E27FC236}">
                <a16:creationId xmlns:a16="http://schemas.microsoft.com/office/drawing/2014/main" id="{7C1C2CA1-7975-2CA0-D525-F3646EF0F98F}"/>
              </a:ext>
            </a:extLst>
          </p:cNvPr>
          <p:cNvSpPr/>
          <p:nvPr/>
        </p:nvSpPr>
        <p:spPr>
          <a:xfrm>
            <a:off x="4348758" y="3009702"/>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0" name="下弧形箭头 19">
            <a:extLst>
              <a:ext uri="{FF2B5EF4-FFF2-40B4-BE49-F238E27FC236}">
                <a16:creationId xmlns:a16="http://schemas.microsoft.com/office/drawing/2014/main" id="{8A66C84C-72E5-2196-89C2-AAA675E958E6}"/>
              </a:ext>
            </a:extLst>
          </p:cNvPr>
          <p:cNvSpPr/>
          <p:nvPr/>
        </p:nvSpPr>
        <p:spPr>
          <a:xfrm rot="10800000">
            <a:off x="4244794" y="3786664"/>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7" name="组合 26">
            <a:extLst>
              <a:ext uri="{FF2B5EF4-FFF2-40B4-BE49-F238E27FC236}">
                <a16:creationId xmlns:a16="http://schemas.microsoft.com/office/drawing/2014/main" id="{EC905E42-06E7-F087-88E1-50196D838418}"/>
              </a:ext>
            </a:extLst>
          </p:cNvPr>
          <p:cNvGrpSpPr/>
          <p:nvPr/>
        </p:nvGrpSpPr>
        <p:grpSpPr>
          <a:xfrm>
            <a:off x="4460501" y="909271"/>
            <a:ext cx="3329557" cy="2100430"/>
            <a:chOff x="5015301" y="1229299"/>
            <a:chExt cx="2973001" cy="1114025"/>
          </a:xfrm>
        </p:grpSpPr>
        <p:sp>
          <p:nvSpPr>
            <p:cNvPr id="17" name="圆角矩形 16">
              <a:extLst>
                <a:ext uri="{FF2B5EF4-FFF2-40B4-BE49-F238E27FC236}">
                  <a16:creationId xmlns:a16="http://schemas.microsoft.com/office/drawing/2014/main" id="{7A36C200-2EB9-6899-BF49-089729645DE5}"/>
                </a:ext>
              </a:extLst>
            </p:cNvPr>
            <p:cNvSpPr/>
            <p:nvPr/>
          </p:nvSpPr>
          <p:spPr>
            <a:xfrm>
              <a:off x="5015301" y="1252620"/>
              <a:ext cx="2973001" cy="1090704"/>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文本框 17">
              <a:extLst>
                <a:ext uri="{FF2B5EF4-FFF2-40B4-BE49-F238E27FC236}">
                  <a16:creationId xmlns:a16="http://schemas.microsoft.com/office/drawing/2014/main" id="{D5CB05A2-6F0E-3350-900C-D2AE07577F94}"/>
                </a:ext>
              </a:extLst>
            </p:cNvPr>
            <p:cNvSpPr txBox="1"/>
            <p:nvPr/>
          </p:nvSpPr>
          <p:spPr>
            <a:xfrm>
              <a:off x="5359152" y="1229299"/>
              <a:ext cx="2207817" cy="277505"/>
            </a:xfrm>
            <a:prstGeom prst="rect">
              <a:avLst/>
            </a:prstGeom>
            <a:noFill/>
          </p:spPr>
          <p:txBody>
            <a:bodyPr wrap="square" rtlCol="0">
              <a:spAutoFit/>
            </a:bodyPr>
            <a:lstStyle/>
            <a:p>
              <a:pPr algn="ctr"/>
              <a:r>
                <a:rPr kumimoji="1" lang="en-US" altLang="zh-CN" sz="1400" dirty="0"/>
                <a:t>Physics-based methodology to exploit limit cycles</a:t>
              </a:r>
              <a:endParaRPr kumimoji="1" lang="zh-CN" altLang="en-US" sz="1400" dirty="0"/>
            </a:p>
          </p:txBody>
        </p:sp>
        <p:pic>
          <p:nvPicPr>
            <p:cNvPr id="26" name="图片 25" descr="图示&#10;&#10;描述已自动生成">
              <a:extLst>
                <a:ext uri="{FF2B5EF4-FFF2-40B4-BE49-F238E27FC236}">
                  <a16:creationId xmlns:a16="http://schemas.microsoft.com/office/drawing/2014/main" id="{B2FF4BF5-AAB8-6546-2511-F725B0DFD28B}"/>
                </a:ext>
              </a:extLst>
            </p:cNvPr>
            <p:cNvPicPr>
              <a:picLocks noChangeAspect="1"/>
            </p:cNvPicPr>
            <p:nvPr/>
          </p:nvPicPr>
          <p:blipFill rotWithShape="1">
            <a:blip r:embed="rId5">
              <a:extLst>
                <a:ext uri="{28A0092B-C50C-407E-A947-70E740481C1C}">
                  <a14:useLocalDpi xmlns:a14="http://schemas.microsoft.com/office/drawing/2010/main" val="0"/>
                </a:ext>
              </a:extLst>
            </a:blip>
            <a:srcRect l="1827" t="7187" r="1391" b="5322"/>
            <a:stretch/>
          </p:blipFill>
          <p:spPr>
            <a:xfrm>
              <a:off x="5145015" y="1492289"/>
              <a:ext cx="2706136" cy="736660"/>
            </a:xfrm>
            <a:prstGeom prst="rect">
              <a:avLst/>
            </a:prstGeom>
          </p:spPr>
        </p:pic>
      </p:grpSp>
      <p:grpSp>
        <p:nvGrpSpPr>
          <p:cNvPr id="39" name="组合 38">
            <a:extLst>
              <a:ext uri="{FF2B5EF4-FFF2-40B4-BE49-F238E27FC236}">
                <a16:creationId xmlns:a16="http://schemas.microsoft.com/office/drawing/2014/main" id="{F4FBA4C2-7AAF-31AD-C118-884963ED818B}"/>
              </a:ext>
            </a:extLst>
          </p:cNvPr>
          <p:cNvGrpSpPr/>
          <p:nvPr/>
        </p:nvGrpSpPr>
        <p:grpSpPr>
          <a:xfrm>
            <a:off x="4456336" y="4554129"/>
            <a:ext cx="3329557" cy="2074971"/>
            <a:chOff x="4456336" y="4599285"/>
            <a:chExt cx="3329557" cy="2074971"/>
          </a:xfrm>
        </p:grpSpPr>
        <p:grpSp>
          <p:nvGrpSpPr>
            <p:cNvPr id="34" name="组合 33">
              <a:extLst>
                <a:ext uri="{FF2B5EF4-FFF2-40B4-BE49-F238E27FC236}">
                  <a16:creationId xmlns:a16="http://schemas.microsoft.com/office/drawing/2014/main" id="{C46FCA4D-A588-C752-44B3-6B0A9DEC92A6}"/>
                </a:ext>
              </a:extLst>
            </p:cNvPr>
            <p:cNvGrpSpPr/>
            <p:nvPr/>
          </p:nvGrpSpPr>
          <p:grpSpPr>
            <a:xfrm>
              <a:off x="4456336" y="4599285"/>
              <a:ext cx="3329557" cy="2074971"/>
              <a:chOff x="4142937" y="4669875"/>
              <a:chExt cx="3329557" cy="1866625"/>
            </a:xfrm>
          </p:grpSpPr>
          <p:grpSp>
            <p:nvGrpSpPr>
              <p:cNvPr id="29" name="组合 28">
                <a:extLst>
                  <a:ext uri="{FF2B5EF4-FFF2-40B4-BE49-F238E27FC236}">
                    <a16:creationId xmlns:a16="http://schemas.microsoft.com/office/drawing/2014/main" id="{CA4DF32F-8305-CE95-EEB3-77C4AA65B6E6}"/>
                  </a:ext>
                </a:extLst>
              </p:cNvPr>
              <p:cNvGrpSpPr/>
              <p:nvPr/>
            </p:nvGrpSpPr>
            <p:grpSpPr>
              <a:xfrm>
                <a:off x="4142937" y="4669875"/>
                <a:ext cx="3329557" cy="1866625"/>
                <a:chOff x="4980581" y="4778898"/>
                <a:chExt cx="1665288" cy="876408"/>
              </a:xfrm>
            </p:grpSpPr>
            <p:sp>
              <p:nvSpPr>
                <p:cNvPr id="21" name="圆角矩形 20">
                  <a:extLst>
                    <a:ext uri="{FF2B5EF4-FFF2-40B4-BE49-F238E27FC236}">
                      <a16:creationId xmlns:a16="http://schemas.microsoft.com/office/drawing/2014/main" id="{7DED133F-F41D-60D4-6001-88DC07625AF6}"/>
                    </a:ext>
                  </a:extLst>
                </p:cNvPr>
                <p:cNvSpPr/>
                <p:nvPr/>
              </p:nvSpPr>
              <p:spPr>
                <a:xfrm>
                  <a:off x="4980581" y="4778898"/>
                  <a:ext cx="1665288" cy="87640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2931197D-526D-8330-2637-8AB0211210E4}"/>
                    </a:ext>
                  </a:extLst>
                </p:cNvPr>
                <p:cNvSpPr txBox="1"/>
                <p:nvPr/>
              </p:nvSpPr>
              <p:spPr>
                <a:xfrm>
                  <a:off x="5124849" y="4830679"/>
                  <a:ext cx="1397399" cy="230438"/>
                </a:xfrm>
                <a:prstGeom prst="rect">
                  <a:avLst/>
                </a:prstGeom>
                <a:noFill/>
              </p:spPr>
              <p:txBody>
                <a:bodyPr wrap="square" rtlCol="0">
                  <a:spAutoFit/>
                </a:bodyPr>
                <a:lstStyle/>
                <a:p>
                  <a:pPr algn="ctr"/>
                  <a:r>
                    <a:rPr kumimoji="1" lang="en-US" altLang="zh-CN" sz="1400" dirty="0">
                      <a:cs typeface="Arial" panose="020B0604020202020204" pitchFamily="34" charset="0"/>
                    </a:rPr>
                    <a:t>Optimal</a:t>
                  </a:r>
                  <a:r>
                    <a:rPr kumimoji="1" lang="en-US" altLang="zh-CN" sz="1400" dirty="0"/>
                    <a:t> Parameters</a:t>
                  </a:r>
                  <a:endParaRPr kumimoji="1" lang="zh-CN" altLang="en-US" sz="1400" dirty="0"/>
                </a:p>
              </p:txBody>
            </p:sp>
          </p:grpSp>
          <p:pic>
            <p:nvPicPr>
              <p:cNvPr id="33" name="图片 32" descr="图表, 直方图&#10;&#10;描述已自动生成">
                <a:extLst>
                  <a:ext uri="{FF2B5EF4-FFF2-40B4-BE49-F238E27FC236}">
                    <a16:creationId xmlns:a16="http://schemas.microsoft.com/office/drawing/2014/main" id="{D109A0B7-EDB9-6EFC-9532-3962680AA851}"/>
                  </a:ext>
                </a:extLst>
              </p:cNvPr>
              <p:cNvPicPr>
                <a:picLocks noChangeAspect="1"/>
              </p:cNvPicPr>
              <p:nvPr/>
            </p:nvPicPr>
            <p:blipFill rotWithShape="1">
              <a:blip r:embed="rId6">
                <a:extLst>
                  <a:ext uri="{28A0092B-C50C-407E-A947-70E740481C1C}">
                    <a14:useLocalDpi xmlns:a14="http://schemas.microsoft.com/office/drawing/2010/main" val="0"/>
                  </a:ext>
                </a:extLst>
              </a:blip>
              <a:srcRect l="9454" t="6455" b="6247"/>
              <a:stretch/>
            </p:blipFill>
            <p:spPr>
              <a:xfrm>
                <a:off x="4480164" y="5069348"/>
                <a:ext cx="2576659" cy="1103802"/>
              </a:xfrm>
              <a:prstGeom prst="rect">
                <a:avLst/>
              </a:prstGeom>
            </p:spPr>
          </p:pic>
        </p:grpSp>
        <p:sp>
          <p:nvSpPr>
            <p:cNvPr id="35" name="文本框 34">
              <a:extLst>
                <a:ext uri="{FF2B5EF4-FFF2-40B4-BE49-F238E27FC236}">
                  <a16:creationId xmlns:a16="http://schemas.microsoft.com/office/drawing/2014/main" id="{9A6109D9-68EC-F282-AE59-5BB90746631C}"/>
                </a:ext>
              </a:extLst>
            </p:cNvPr>
            <p:cNvSpPr txBox="1"/>
            <p:nvPr/>
          </p:nvSpPr>
          <p:spPr>
            <a:xfrm>
              <a:off x="5446559" y="6254118"/>
              <a:ext cx="1625601" cy="307777"/>
            </a:xfrm>
            <a:prstGeom prst="rect">
              <a:avLst/>
            </a:prstGeom>
            <a:noFill/>
          </p:spPr>
          <p:txBody>
            <a:bodyPr wrap="square" rtlCol="0">
              <a:spAutoFit/>
            </a:bodyPr>
            <a:lstStyle/>
            <a:p>
              <a:r>
                <a:rPr kumimoji="1" lang="en-US" altLang="zh-CN" sz="1400" i="1" dirty="0"/>
                <a:t>frequency (</a:t>
              </a:r>
              <a:r>
                <a:rPr kumimoji="1" lang="en-US" altLang="zh-CN" sz="1400" i="1" dirty="0" err="1"/>
                <a:t>a.u</a:t>
              </a:r>
              <a:r>
                <a:rPr kumimoji="1" lang="en-US" altLang="zh-CN" sz="1400" i="1" dirty="0"/>
                <a:t>)</a:t>
              </a:r>
              <a:endParaRPr kumimoji="1" lang="zh-CN" altLang="en-US" sz="1400" i="1" dirty="0"/>
            </a:p>
          </p:txBody>
        </p:sp>
        <p:sp>
          <p:nvSpPr>
            <p:cNvPr id="36" name="文本框 35">
              <a:extLst>
                <a:ext uri="{FF2B5EF4-FFF2-40B4-BE49-F238E27FC236}">
                  <a16:creationId xmlns:a16="http://schemas.microsoft.com/office/drawing/2014/main" id="{71E10645-9DCE-DAFA-7153-D56EB7F342FA}"/>
                </a:ext>
              </a:extLst>
            </p:cNvPr>
            <p:cNvSpPr txBox="1"/>
            <p:nvPr/>
          </p:nvSpPr>
          <p:spPr>
            <a:xfrm rot="16200000">
              <a:off x="3858402" y="5368183"/>
              <a:ext cx="1625556" cy="307777"/>
            </a:xfrm>
            <a:prstGeom prst="rect">
              <a:avLst/>
            </a:prstGeom>
            <a:noFill/>
          </p:spPr>
          <p:txBody>
            <a:bodyPr wrap="square" rtlCol="0">
              <a:spAutoFit/>
            </a:bodyPr>
            <a:lstStyle/>
            <a:p>
              <a:r>
                <a:rPr kumimoji="1" lang="en-US" altLang="zh-CN" sz="1400" i="1" dirty="0"/>
                <a:t>magnitude (</a:t>
              </a:r>
              <a:r>
                <a:rPr kumimoji="1" lang="en-US" altLang="zh-CN" sz="1400" i="1" dirty="0" err="1"/>
                <a:t>a.u</a:t>
              </a:r>
              <a:r>
                <a:rPr kumimoji="1" lang="en-US" altLang="zh-CN" sz="1400" i="1" dirty="0"/>
                <a:t>)</a:t>
              </a:r>
              <a:endParaRPr kumimoji="1" lang="zh-CN" altLang="en-US" sz="1400" i="1" dirty="0"/>
            </a:p>
          </p:txBody>
        </p:sp>
        <p:cxnSp>
          <p:nvCxnSpPr>
            <p:cNvPr id="38" name="直线连接符 37">
              <a:extLst>
                <a:ext uri="{FF2B5EF4-FFF2-40B4-BE49-F238E27FC236}">
                  <a16:creationId xmlns:a16="http://schemas.microsoft.com/office/drawing/2014/main" id="{7FEAD84A-2C05-4EDA-7F3D-EB7FDAFBEFF3}"/>
                </a:ext>
              </a:extLst>
            </p:cNvPr>
            <p:cNvCxnSpPr/>
            <p:nvPr/>
          </p:nvCxnSpPr>
          <p:spPr>
            <a:xfrm>
              <a:off x="4825068" y="5301330"/>
              <a:ext cx="2545154" cy="0"/>
            </a:xfrm>
            <a:prstGeom prst="line">
              <a:avLst/>
            </a:prstGeom>
            <a:ln w="19050">
              <a:prstDash val="sysDash"/>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76751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46D7E74-65D1-2266-5152-CC0608803389}"/>
              </a:ext>
            </a:extLst>
          </p:cNvPr>
          <p:cNvPicPr>
            <a:picLocks noChangeAspect="1"/>
          </p:cNvPicPr>
          <p:nvPr/>
        </p:nvPicPr>
        <p:blipFill>
          <a:blip r:embed="rId3"/>
          <a:stretch>
            <a:fillRect/>
          </a:stretch>
        </p:blipFill>
        <p:spPr>
          <a:xfrm>
            <a:off x="4079353" y="3199595"/>
            <a:ext cx="6648792" cy="977950"/>
          </a:xfrm>
          <a:prstGeom prst="rect">
            <a:avLst/>
          </a:prstGeom>
        </p:spPr>
      </p:pic>
      <p:sp>
        <p:nvSpPr>
          <p:cNvPr id="2" name="文本占位符 1">
            <a:extLst>
              <a:ext uri="{FF2B5EF4-FFF2-40B4-BE49-F238E27FC236}">
                <a16:creationId xmlns:a16="http://schemas.microsoft.com/office/drawing/2014/main" id="{9BC9D054-C500-BBED-93DC-E260E7294A30}"/>
              </a:ext>
            </a:extLst>
          </p:cNvPr>
          <p:cNvSpPr>
            <a:spLocks noGrp="1"/>
          </p:cNvSpPr>
          <p:nvPr>
            <p:ph type="body" sz="quarter" idx="10"/>
          </p:nvPr>
        </p:nvSpPr>
        <p:spPr/>
        <p:txBody>
          <a:bodyPr>
            <a:normAutofit fontScale="85000" lnSpcReduction="10000"/>
          </a:bodyPr>
          <a:lstStyle/>
          <a:p>
            <a:r>
              <a:rPr lang="en-US" altLang="zh-CN" dirty="0">
                <a:latin typeface="Arial" panose="020B0604020202020204" pitchFamily="34" charset="0"/>
                <a:cs typeface="Arial" panose="020B0604020202020204" pitchFamily="34" charset="0"/>
              </a:rPr>
              <a:t>Universal Modeling: Coupled Mode Theory (CMT)</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CA9DBCB5-F421-2022-F17E-9482D871D8F9}"/>
              </a:ext>
            </a:extLst>
          </p:cNvPr>
          <p:cNvSpPr txBox="1"/>
          <p:nvPr/>
        </p:nvSpPr>
        <p:spPr>
          <a:xfrm>
            <a:off x="2899711" y="4314166"/>
            <a:ext cx="4258300" cy="1015663"/>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In polar coordinates,</a:t>
            </a:r>
          </a:p>
          <a:p>
            <a:endParaRPr lang="en-US" altLang="zh-CN" sz="2000" b="0" dirty="0"/>
          </a:p>
          <a:p>
            <a:endParaRPr lang="zh-CN" altLang="en-US" sz="2000" dirty="0"/>
          </a:p>
        </p:txBody>
      </p:sp>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DD82F264-6F5E-F0BD-74D7-92516D541485}"/>
                  </a:ext>
                </a:extLst>
              </p:cNvPr>
              <p:cNvSpPr/>
              <p:nvPr/>
            </p:nvSpPr>
            <p:spPr>
              <a:xfrm>
                <a:off x="4560942" y="1534403"/>
                <a:ext cx="1243012" cy="1243012"/>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𝜔</m:t>
                          </m:r>
                        </m:e>
                        <m:sub>
                          <m:r>
                            <a:rPr kumimoji="1" lang="en-US" altLang="zh-CN" sz="2400" b="0" i="1" smtClean="0">
                              <a:latin typeface="Cambria Math" panose="02040503050406030204" pitchFamily="18" charset="0"/>
                            </a:rPr>
                            <m:t>𝑜</m:t>
                          </m:r>
                        </m:sub>
                      </m:sSub>
                    </m:oMath>
                  </m:oMathPara>
                </a14:m>
                <a:endParaRPr kumimoji="1" lang="zh-CN" altLang="en-US" dirty="0"/>
              </a:p>
            </p:txBody>
          </p:sp>
        </mc:Choice>
        <mc:Fallback xmlns="">
          <p:sp>
            <p:nvSpPr>
              <p:cNvPr id="7" name="椭圆 6">
                <a:extLst>
                  <a:ext uri="{FF2B5EF4-FFF2-40B4-BE49-F238E27FC236}">
                    <a16:creationId xmlns:a16="http://schemas.microsoft.com/office/drawing/2014/main" id="{DD82F264-6F5E-F0BD-74D7-92516D541485}"/>
                  </a:ext>
                </a:extLst>
              </p:cNvPr>
              <p:cNvSpPr>
                <a:spLocks noRot="1" noChangeAspect="1" noMove="1" noResize="1" noEditPoints="1" noAdjustHandles="1" noChangeArrowheads="1" noChangeShapeType="1" noTextEdit="1"/>
              </p:cNvSpPr>
              <p:nvPr/>
            </p:nvSpPr>
            <p:spPr>
              <a:xfrm>
                <a:off x="4560942" y="1534403"/>
                <a:ext cx="1243012" cy="1243012"/>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D702E25F-A48E-5305-4CAB-9D2070EB9338}"/>
                  </a:ext>
                </a:extLst>
              </p:cNvPr>
              <p:cNvSpPr/>
              <p:nvPr/>
            </p:nvSpPr>
            <p:spPr>
              <a:xfrm>
                <a:off x="8497147" y="1534403"/>
                <a:ext cx="1243012" cy="1243012"/>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𝜔</m:t>
                          </m:r>
                        </m:e>
                        <m:sub>
                          <m:r>
                            <a:rPr kumimoji="1" lang="en-US" altLang="zh-CN" sz="2400" b="0" i="1" smtClean="0">
                              <a:latin typeface="Cambria Math" panose="02040503050406030204" pitchFamily="18" charset="0"/>
                            </a:rPr>
                            <m:t>𝑜</m:t>
                          </m:r>
                        </m:sub>
                      </m:sSub>
                    </m:oMath>
                  </m:oMathPara>
                </a14:m>
                <a:endParaRPr kumimoji="1" lang="zh-CN" altLang="en-US" dirty="0"/>
              </a:p>
            </p:txBody>
          </p:sp>
        </mc:Choice>
        <mc:Fallback xmlns="">
          <p:sp>
            <p:nvSpPr>
              <p:cNvPr id="8" name="椭圆 7">
                <a:extLst>
                  <a:ext uri="{FF2B5EF4-FFF2-40B4-BE49-F238E27FC236}">
                    <a16:creationId xmlns:a16="http://schemas.microsoft.com/office/drawing/2014/main" id="{D702E25F-A48E-5305-4CAB-9D2070EB9338}"/>
                  </a:ext>
                </a:extLst>
              </p:cNvPr>
              <p:cNvSpPr>
                <a:spLocks noRot="1" noChangeAspect="1" noMove="1" noResize="1" noEditPoints="1" noAdjustHandles="1" noChangeArrowheads="1" noChangeShapeType="1" noTextEdit="1"/>
              </p:cNvSpPr>
              <p:nvPr/>
            </p:nvSpPr>
            <p:spPr>
              <a:xfrm>
                <a:off x="8497147" y="1534403"/>
                <a:ext cx="1243012" cy="1243012"/>
              </a:xfrm>
              <a:prstGeom prst="ellipse">
                <a:avLst/>
              </a:prstGeom>
              <a:blipFill>
                <a:blip r:embed="rId5"/>
                <a:stretch>
                  <a:fillRect/>
                </a:stretch>
              </a:blipFill>
              <a:ln>
                <a:solidFill>
                  <a:schemeClr val="tx1"/>
                </a:solidFill>
              </a:ln>
            </p:spPr>
            <p:txBody>
              <a:bodyPr/>
              <a:lstStyle/>
              <a:p>
                <a:r>
                  <a:rPr lang="zh-CN" altLang="en-US">
                    <a:noFill/>
                  </a:rPr>
                  <a:t> </a:t>
                </a:r>
              </a:p>
            </p:txBody>
          </p:sp>
        </mc:Fallback>
      </mc:AlternateContent>
      <p:cxnSp>
        <p:nvCxnSpPr>
          <p:cNvPr id="10" name="直线连接符 9">
            <a:extLst>
              <a:ext uri="{FF2B5EF4-FFF2-40B4-BE49-F238E27FC236}">
                <a16:creationId xmlns:a16="http://schemas.microsoft.com/office/drawing/2014/main" id="{3946EB7E-DBA3-64D3-8338-185C84A03E95}"/>
              </a:ext>
            </a:extLst>
          </p:cNvPr>
          <p:cNvCxnSpPr>
            <a:cxnSpLocks/>
            <a:stCxn id="8" idx="2"/>
          </p:cNvCxnSpPr>
          <p:nvPr/>
        </p:nvCxnSpPr>
        <p:spPr>
          <a:xfrm flipH="1" flipV="1">
            <a:off x="5812052" y="2154118"/>
            <a:ext cx="2685095" cy="1791"/>
          </a:xfrm>
          <a:prstGeom prst="line">
            <a:avLst/>
          </a:prstGeom>
          <a:ln w="57150"/>
        </p:spPr>
        <p:style>
          <a:lnRef idx="1">
            <a:schemeClr val="dk1"/>
          </a:lnRef>
          <a:fillRef idx="0">
            <a:schemeClr val="dk1"/>
          </a:fillRef>
          <a:effectRef idx="0">
            <a:schemeClr val="dk1"/>
          </a:effectRef>
          <a:fontRef idx="minor">
            <a:schemeClr val="tx1"/>
          </a:fontRef>
        </p:style>
      </p:cxnSp>
      <p:cxnSp>
        <p:nvCxnSpPr>
          <p:cNvPr id="15" name="曲线连接符 14">
            <a:extLst>
              <a:ext uri="{FF2B5EF4-FFF2-40B4-BE49-F238E27FC236}">
                <a16:creationId xmlns:a16="http://schemas.microsoft.com/office/drawing/2014/main" id="{12AB22DD-76A4-1FEF-00B1-4EE92401B7A8}"/>
              </a:ext>
            </a:extLst>
          </p:cNvPr>
          <p:cNvCxnSpPr>
            <a:cxnSpLocks/>
            <a:endCxn id="7" idx="2"/>
          </p:cNvCxnSpPr>
          <p:nvPr/>
        </p:nvCxnSpPr>
        <p:spPr>
          <a:xfrm rot="5400000" flipH="1" flipV="1">
            <a:off x="3788442" y="2262135"/>
            <a:ext cx="878725" cy="666275"/>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887DED9-3939-D45C-796F-EBFF86BB3FE3}"/>
                  </a:ext>
                </a:extLst>
              </p:cNvPr>
              <p:cNvSpPr txBox="1"/>
              <p:nvPr/>
            </p:nvSpPr>
            <p:spPr>
              <a:xfrm>
                <a:off x="4896698" y="1091131"/>
                <a:ext cx="5715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𝑎</m:t>
                      </m:r>
                      <m:r>
                        <a:rPr kumimoji="1" lang="en-US" altLang="zh-CN" sz="2400" b="0" i="1" smtClean="0">
                          <a:latin typeface="Cambria Math" panose="02040503050406030204" pitchFamily="18" charset="0"/>
                        </a:rPr>
                        <m:t>1</m:t>
                      </m:r>
                    </m:oMath>
                  </m:oMathPara>
                </a14:m>
                <a:endParaRPr kumimoji="1" lang="zh-CN" altLang="en-US" dirty="0"/>
              </a:p>
            </p:txBody>
          </p:sp>
        </mc:Choice>
        <mc:Fallback xmlns="">
          <p:sp>
            <p:nvSpPr>
              <p:cNvPr id="18" name="文本框 17">
                <a:extLst>
                  <a:ext uri="{FF2B5EF4-FFF2-40B4-BE49-F238E27FC236}">
                    <a16:creationId xmlns:a16="http://schemas.microsoft.com/office/drawing/2014/main" id="{3887DED9-3939-D45C-796F-EBFF86BB3FE3}"/>
                  </a:ext>
                </a:extLst>
              </p:cNvPr>
              <p:cNvSpPr txBox="1">
                <a:spLocks noRot="1" noChangeAspect="1" noMove="1" noResize="1" noEditPoints="1" noAdjustHandles="1" noChangeArrowheads="1" noChangeShapeType="1" noTextEdit="1"/>
              </p:cNvSpPr>
              <p:nvPr/>
            </p:nvSpPr>
            <p:spPr>
              <a:xfrm>
                <a:off x="4896698" y="1091131"/>
                <a:ext cx="571500"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51E90D0-1C69-88F2-2916-82510DEF250C}"/>
                  </a:ext>
                </a:extLst>
              </p:cNvPr>
              <p:cNvSpPr txBox="1"/>
              <p:nvPr/>
            </p:nvSpPr>
            <p:spPr>
              <a:xfrm>
                <a:off x="8832903" y="1091130"/>
                <a:ext cx="5715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𝑎</m:t>
                      </m:r>
                      <m:r>
                        <a:rPr kumimoji="1" lang="en-US" altLang="zh-CN" sz="2400" b="0" i="1" smtClean="0">
                          <a:latin typeface="Cambria Math" panose="02040503050406030204" pitchFamily="18" charset="0"/>
                        </a:rPr>
                        <m:t>2</m:t>
                      </m:r>
                    </m:oMath>
                  </m:oMathPara>
                </a14:m>
                <a:endParaRPr kumimoji="1" lang="zh-CN" altLang="en-US" dirty="0"/>
              </a:p>
            </p:txBody>
          </p:sp>
        </mc:Choice>
        <mc:Fallback xmlns="">
          <p:sp>
            <p:nvSpPr>
              <p:cNvPr id="19" name="文本框 18">
                <a:extLst>
                  <a:ext uri="{FF2B5EF4-FFF2-40B4-BE49-F238E27FC236}">
                    <a16:creationId xmlns:a16="http://schemas.microsoft.com/office/drawing/2014/main" id="{F51E90D0-1C69-88F2-2916-82510DEF250C}"/>
                  </a:ext>
                </a:extLst>
              </p:cNvPr>
              <p:cNvSpPr txBox="1">
                <a:spLocks noRot="1" noChangeAspect="1" noMove="1" noResize="1" noEditPoints="1" noAdjustHandles="1" noChangeArrowheads="1" noChangeShapeType="1" noTextEdit="1"/>
              </p:cNvSpPr>
              <p:nvPr/>
            </p:nvSpPr>
            <p:spPr>
              <a:xfrm>
                <a:off x="8832903" y="1091130"/>
                <a:ext cx="571500"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B92307F-3894-9974-5EE5-BCAC3A0CF3D0}"/>
                  </a:ext>
                </a:extLst>
              </p:cNvPr>
              <p:cNvSpPr txBox="1"/>
              <p:nvPr/>
            </p:nvSpPr>
            <p:spPr>
              <a:xfrm>
                <a:off x="2793478" y="2243663"/>
                <a:ext cx="1285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e>
                          </m:d>
                        </m:e>
                        <m:sup>
                          <m:r>
                            <a:rPr lang="en-US" altLang="zh-CN" i="1">
                              <a:latin typeface="Cambria Math" panose="02040503050406030204" pitchFamily="18" charset="0"/>
                            </a:rPr>
                            <m:t>2</m:t>
                          </m:r>
                        </m:sup>
                      </m:sSup>
                      <m:r>
                        <m:rPr>
                          <m:brk m:alnAt="7"/>
                        </m:rPr>
                        <a:rPr lang="en-US" altLang="zh-CN" i="1">
                          <a:latin typeface="Cambria Math" panose="02040503050406030204" pitchFamily="18" charset="0"/>
                        </a:rPr>
                        <m:t>)</m:t>
                      </m:r>
                    </m:oMath>
                  </m:oMathPara>
                </a14:m>
                <a:endParaRPr kumimoji="1" lang="zh-CN" altLang="en-US" dirty="0"/>
              </a:p>
            </p:txBody>
          </p:sp>
        </mc:Choice>
        <mc:Fallback xmlns="">
          <p:sp>
            <p:nvSpPr>
              <p:cNvPr id="20" name="文本框 19">
                <a:extLst>
                  <a:ext uri="{FF2B5EF4-FFF2-40B4-BE49-F238E27FC236}">
                    <a16:creationId xmlns:a16="http://schemas.microsoft.com/office/drawing/2014/main" id="{DB92307F-3894-9974-5EE5-BCAC3A0CF3D0}"/>
                  </a:ext>
                </a:extLst>
              </p:cNvPr>
              <p:cNvSpPr txBox="1">
                <a:spLocks noRot="1" noChangeAspect="1" noMove="1" noResize="1" noEditPoints="1" noAdjustHandles="1" noChangeArrowheads="1" noChangeShapeType="1" noTextEdit="1"/>
              </p:cNvSpPr>
              <p:nvPr/>
            </p:nvSpPr>
            <p:spPr>
              <a:xfrm>
                <a:off x="2793478" y="2243663"/>
                <a:ext cx="1285875" cy="369332"/>
              </a:xfrm>
              <a:prstGeom prst="rect">
                <a:avLst/>
              </a:prstGeom>
              <a:blipFill>
                <a:blip r:embed="rId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137717A-8AC5-9F78-D95C-EE186D5AFDE9}"/>
                  </a:ext>
                </a:extLst>
              </p:cNvPr>
              <p:cNvSpPr txBox="1"/>
              <p:nvPr/>
            </p:nvSpPr>
            <p:spPr>
              <a:xfrm>
                <a:off x="10198410" y="2217513"/>
                <a:ext cx="1285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e>
                          </m:d>
                        </m:e>
                        <m:sup>
                          <m:r>
                            <a:rPr lang="en-US" altLang="zh-CN" i="1">
                              <a:latin typeface="Cambria Math" panose="02040503050406030204" pitchFamily="18" charset="0"/>
                            </a:rPr>
                            <m:t>2</m:t>
                          </m:r>
                        </m:sup>
                      </m:sSup>
                      <m:r>
                        <m:rPr>
                          <m:brk m:alnAt="7"/>
                        </m:rPr>
                        <a:rPr lang="en-US" altLang="zh-CN" i="1">
                          <a:latin typeface="Cambria Math" panose="02040503050406030204" pitchFamily="18" charset="0"/>
                        </a:rPr>
                        <m:t>)</m:t>
                      </m:r>
                    </m:oMath>
                  </m:oMathPara>
                </a14:m>
                <a:endParaRPr kumimoji="1" lang="zh-CN" altLang="en-US" dirty="0"/>
              </a:p>
            </p:txBody>
          </p:sp>
        </mc:Choice>
        <mc:Fallback xmlns="">
          <p:sp>
            <p:nvSpPr>
              <p:cNvPr id="21" name="文本框 20">
                <a:extLst>
                  <a:ext uri="{FF2B5EF4-FFF2-40B4-BE49-F238E27FC236}">
                    <a16:creationId xmlns:a16="http://schemas.microsoft.com/office/drawing/2014/main" id="{9137717A-8AC5-9F78-D95C-EE186D5AFDE9}"/>
                  </a:ext>
                </a:extLst>
              </p:cNvPr>
              <p:cNvSpPr txBox="1">
                <a:spLocks noRot="1" noChangeAspect="1" noMove="1" noResize="1" noEditPoints="1" noAdjustHandles="1" noChangeArrowheads="1" noChangeShapeType="1" noTextEdit="1"/>
              </p:cNvSpPr>
              <p:nvPr/>
            </p:nvSpPr>
            <p:spPr>
              <a:xfrm>
                <a:off x="10198410" y="2217513"/>
                <a:ext cx="1285875" cy="369332"/>
              </a:xfrm>
              <a:prstGeom prst="rect">
                <a:avLst/>
              </a:prstGeom>
              <a:blipFill>
                <a:blip r:embed="rId9"/>
                <a:stretch>
                  <a:fillRect b="-13333"/>
                </a:stretch>
              </a:blipFill>
            </p:spPr>
            <p:txBody>
              <a:bodyPr/>
              <a:lstStyle/>
              <a:p>
                <a:r>
                  <a:rPr lang="zh-CN" altLang="en-US">
                    <a:noFill/>
                  </a:rPr>
                  <a:t> </a:t>
                </a:r>
              </a:p>
            </p:txBody>
          </p:sp>
        </mc:Fallback>
      </mc:AlternateContent>
      <p:cxnSp>
        <p:nvCxnSpPr>
          <p:cNvPr id="25" name="曲线连接符 24">
            <a:extLst>
              <a:ext uri="{FF2B5EF4-FFF2-40B4-BE49-F238E27FC236}">
                <a16:creationId xmlns:a16="http://schemas.microsoft.com/office/drawing/2014/main" id="{D522766F-BDF9-A3B6-163A-FD15FBDE4A18}"/>
              </a:ext>
            </a:extLst>
          </p:cNvPr>
          <p:cNvCxnSpPr>
            <a:cxnSpLocks/>
            <a:stCxn id="8" idx="6"/>
          </p:cNvCxnSpPr>
          <p:nvPr/>
        </p:nvCxnSpPr>
        <p:spPr>
          <a:xfrm>
            <a:off x="9740159" y="2155909"/>
            <a:ext cx="641033" cy="916305"/>
          </a:xfrm>
          <a:prstGeom prst="curvedConnector2">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1655F5E-60CF-62A0-0373-D434AE768294}"/>
                  </a:ext>
                </a:extLst>
              </p:cNvPr>
              <p:cNvSpPr txBox="1"/>
              <p:nvPr/>
            </p:nvSpPr>
            <p:spPr>
              <a:xfrm>
                <a:off x="6926237" y="1647258"/>
                <a:ext cx="423862"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𝜅</m:t>
                      </m:r>
                    </m:oMath>
                  </m:oMathPara>
                </a14:m>
                <a:endParaRPr kumimoji="1" lang="en-US" altLang="zh-CN" b="0" dirty="0"/>
              </a:p>
              <a:p>
                <a:endParaRPr kumimoji="1" lang="zh-CN" altLang="en-US" dirty="0"/>
              </a:p>
            </p:txBody>
          </p:sp>
        </mc:Choice>
        <mc:Fallback xmlns="">
          <p:sp>
            <p:nvSpPr>
              <p:cNvPr id="27" name="文本框 26">
                <a:extLst>
                  <a:ext uri="{FF2B5EF4-FFF2-40B4-BE49-F238E27FC236}">
                    <a16:creationId xmlns:a16="http://schemas.microsoft.com/office/drawing/2014/main" id="{41655F5E-60CF-62A0-0373-D434AE768294}"/>
                  </a:ext>
                </a:extLst>
              </p:cNvPr>
              <p:cNvSpPr txBox="1">
                <a:spLocks noRot="1" noChangeAspect="1" noMove="1" noResize="1" noEditPoints="1" noAdjustHandles="1" noChangeArrowheads="1" noChangeShapeType="1" noTextEdit="1"/>
              </p:cNvSpPr>
              <p:nvPr/>
            </p:nvSpPr>
            <p:spPr>
              <a:xfrm>
                <a:off x="6926237" y="1647258"/>
                <a:ext cx="423862" cy="7386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61D1F30-7561-4FA9-AAB5-9F5A72A4A78F}"/>
                  </a:ext>
                </a:extLst>
              </p:cNvPr>
              <p:cNvSpPr txBox="1"/>
              <p:nvPr/>
            </p:nvSpPr>
            <p:spPr>
              <a:xfrm>
                <a:off x="7026585" y="5268263"/>
                <a:ext cx="6343650" cy="600229"/>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Where</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𝑛</m:t>
                        </m:r>
                      </m:sub>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𝑖</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𝜑</m:t>
                            </m:r>
                          </m:e>
                          <m:sub>
                            <m:r>
                              <a:rPr lang="en-US" altLang="zh-CN" sz="2000" b="0" i="1" smtClean="0">
                                <a:latin typeface="Cambria Math" panose="02040503050406030204" pitchFamily="18" charset="0"/>
                              </a:rPr>
                              <m:t>𝑛</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sup>
                    </m:sSup>
                  </m:oMath>
                </a14:m>
                <a:r>
                  <a:rPr lang="zh-CN" altLang="en-US" sz="2000" dirty="0"/>
                  <a:t> </a:t>
                </a:r>
                <a:r>
                  <a:rPr lang="en-US" altLang="zh-CN" sz="2000" dirty="0"/>
                  <a:t>and </a:t>
                </a:r>
                <a14:m>
                  <m:oMath xmlns:m="http://schemas.openxmlformats.org/officeDocument/2006/math">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𝜑</m:t>
                        </m:r>
                      </m:e>
                      <m:sub>
                        <m:r>
                          <a:rPr lang="en-US" altLang="zh-CN" sz="2000" b="0" i="1" smtClean="0">
                            <a:latin typeface="Cambria Math" panose="02040503050406030204" pitchFamily="18" charset="0"/>
                          </a:rPr>
                          <m:t>1</m:t>
                        </m:r>
                      </m:sub>
                    </m:sSub>
                  </m:oMath>
                </a14:m>
                <a:endParaRPr lang="zh-CN" altLang="en-US" sz="2000" dirty="0"/>
              </a:p>
            </p:txBody>
          </p:sp>
        </mc:Choice>
        <mc:Fallback xmlns="">
          <p:sp>
            <p:nvSpPr>
              <p:cNvPr id="31" name="文本框 30">
                <a:extLst>
                  <a:ext uri="{FF2B5EF4-FFF2-40B4-BE49-F238E27FC236}">
                    <a16:creationId xmlns:a16="http://schemas.microsoft.com/office/drawing/2014/main" id="{461D1F30-7561-4FA9-AAB5-9F5A72A4A78F}"/>
                  </a:ext>
                </a:extLst>
              </p:cNvPr>
              <p:cNvSpPr txBox="1">
                <a:spLocks noRot="1" noChangeAspect="1" noMove="1" noResize="1" noEditPoints="1" noAdjustHandles="1" noChangeArrowheads="1" noChangeShapeType="1" noTextEdit="1"/>
              </p:cNvSpPr>
              <p:nvPr/>
            </p:nvSpPr>
            <p:spPr>
              <a:xfrm>
                <a:off x="7026585" y="5268263"/>
                <a:ext cx="6343650" cy="600229"/>
              </a:xfrm>
              <a:prstGeom prst="rect">
                <a:avLst/>
              </a:prstGeom>
              <a:blipFill>
                <a:blip r:embed="rId11"/>
                <a:stretch>
                  <a:fillRect l="-1000"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4978F66-C91F-3198-0B4F-724AF24386AD}"/>
                  </a:ext>
                </a:extLst>
              </p:cNvPr>
              <p:cNvSpPr txBox="1"/>
              <p:nvPr/>
            </p:nvSpPr>
            <p:spPr>
              <a:xfrm>
                <a:off x="2793478" y="5465074"/>
                <a:ext cx="3923411"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𝑑</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2</m:t>
                              </m:r>
                            </m:sub>
                          </m:sSub>
                        </m:num>
                        <m:den>
                          <m:r>
                            <a:rPr lang="en-US" altLang="zh-CN" sz="2000" b="0" i="1" smtClean="0">
                              <a:latin typeface="Cambria Math" panose="02040503050406030204" pitchFamily="18" charset="0"/>
                            </a:rPr>
                            <m:t>𝑑𝑡</m:t>
                          </m:r>
                        </m:den>
                      </m:f>
                      <m:r>
                        <a:rPr lang="en-US" altLang="zh-CN" sz="2000" b="0" i="1" smtClean="0">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b="0" i="1" smtClean="0">
                              <a:latin typeface="Cambria Math" panose="02040503050406030204" pitchFamily="18" charset="0"/>
                            </a:rPr>
                            <m:t>2</m:t>
                          </m:r>
                        </m:sub>
                      </m:sSub>
                      <m:d>
                        <m:dPr>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2</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𝜅</m:t>
                      </m:r>
                      <m:rad>
                        <m:radPr>
                          <m:degHide m:val="on"/>
                          <m:ctrlPr>
                            <a:rPr lang="en-US" altLang="zh-CN" sz="2000" b="0" i="1" smtClean="0">
                              <a:latin typeface="Cambria Math" panose="02040503050406030204" pitchFamily="18" charset="0"/>
                            </a:rPr>
                          </m:ctrlPr>
                        </m:radPr>
                        <m:deg/>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2</m:t>
                              </m:r>
                            </m:sub>
                          </m:sSub>
                        </m:e>
                      </m:rad>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e>
                          </m:d>
                        </m:e>
                      </m:func>
                    </m:oMath>
                  </m:oMathPara>
                </a14:m>
                <a:endParaRPr kumimoji="1" lang="zh-CN" altLang="en-US" dirty="0"/>
              </a:p>
            </p:txBody>
          </p:sp>
        </mc:Choice>
        <mc:Fallback xmlns="">
          <p:sp>
            <p:nvSpPr>
              <p:cNvPr id="36" name="文本框 35">
                <a:extLst>
                  <a:ext uri="{FF2B5EF4-FFF2-40B4-BE49-F238E27FC236}">
                    <a16:creationId xmlns:a16="http://schemas.microsoft.com/office/drawing/2014/main" id="{D4978F66-C91F-3198-0B4F-724AF24386AD}"/>
                  </a:ext>
                </a:extLst>
              </p:cNvPr>
              <p:cNvSpPr txBox="1">
                <a:spLocks noRot="1" noChangeAspect="1" noMove="1" noResize="1" noEditPoints="1" noAdjustHandles="1" noChangeArrowheads="1" noChangeShapeType="1" noTextEdit="1"/>
              </p:cNvSpPr>
              <p:nvPr/>
            </p:nvSpPr>
            <p:spPr>
              <a:xfrm>
                <a:off x="2793478" y="5465074"/>
                <a:ext cx="3923411" cy="676660"/>
              </a:xfrm>
              <a:prstGeom prst="rect">
                <a:avLst/>
              </a:prstGeom>
              <a:blipFill>
                <a:blip r:embed="rId13"/>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B5AA9AD-949A-6DC4-DA94-CB0C0C30A242}"/>
                  </a:ext>
                </a:extLst>
              </p:cNvPr>
              <p:cNvSpPr txBox="1"/>
              <p:nvPr/>
            </p:nvSpPr>
            <p:spPr>
              <a:xfrm>
                <a:off x="2879868" y="6141734"/>
                <a:ext cx="5699996" cy="718658"/>
              </a:xfrm>
              <a:prstGeom prst="rect">
                <a:avLst/>
              </a:prstGeom>
              <a:noFill/>
            </p:spPr>
            <p:txBody>
              <a:bodyPr wrap="square" rtlCol="0">
                <a:spAutoFit/>
              </a:bodyPr>
              <a:lstStyle/>
              <a:p>
                <a14:m>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𝜃</m:t>
                        </m:r>
                      </m:num>
                      <m:den>
                        <m:r>
                          <a:rPr lang="en-US" altLang="zh-CN" sz="2000" b="0" i="1" smtClean="0">
                            <a:latin typeface="Cambria Math" panose="02040503050406030204" pitchFamily="18" charset="0"/>
                          </a:rPr>
                          <m:t>𝑑𝑡</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𝜅</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2</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den>
                        </m:f>
                      </m:e>
                    </m:rad>
                  </m:oMath>
                </a14:m>
                <a:r>
                  <a:rPr lang="en-US" altLang="zh-CN" sz="2000" dirty="0"/>
                  <a:t>-</a:t>
                </a:r>
                <a14:m>
                  <m:oMath xmlns:m="http://schemas.openxmlformats.org/officeDocument/2006/math">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1</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2</m:t>
                                </m:r>
                              </m:sub>
                            </m:sSub>
                          </m:den>
                        </m:f>
                      </m:e>
                    </m:ra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e>
                        </m:d>
                      </m:e>
                    </m:func>
                  </m:oMath>
                </a14:m>
                <a:endParaRPr kumimoji="1" lang="zh-CN" altLang="en-US" sz="2000" dirty="0"/>
              </a:p>
            </p:txBody>
          </p:sp>
        </mc:Choice>
        <mc:Fallback xmlns="">
          <p:sp>
            <p:nvSpPr>
              <p:cNvPr id="37" name="文本框 36">
                <a:extLst>
                  <a:ext uri="{FF2B5EF4-FFF2-40B4-BE49-F238E27FC236}">
                    <a16:creationId xmlns:a16="http://schemas.microsoft.com/office/drawing/2014/main" id="{AB5AA9AD-949A-6DC4-DA94-CB0C0C30A242}"/>
                  </a:ext>
                </a:extLst>
              </p:cNvPr>
              <p:cNvSpPr txBox="1">
                <a:spLocks noRot="1" noChangeAspect="1" noMove="1" noResize="1" noEditPoints="1" noAdjustHandles="1" noChangeArrowheads="1" noChangeShapeType="1" noTextEdit="1"/>
              </p:cNvSpPr>
              <p:nvPr/>
            </p:nvSpPr>
            <p:spPr>
              <a:xfrm>
                <a:off x="2879868" y="6141734"/>
                <a:ext cx="5699996" cy="71865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A5AD100D-EAD6-A68B-8E13-1DB83A9B80BC}"/>
                  </a:ext>
                </a:extLst>
              </p:cNvPr>
              <p:cNvSpPr txBox="1"/>
              <p:nvPr/>
            </p:nvSpPr>
            <p:spPr>
              <a:xfrm>
                <a:off x="2879868" y="4688337"/>
                <a:ext cx="3875292" cy="67666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𝑑</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1</m:t>
                              </m:r>
                            </m:sub>
                          </m:sSub>
                        </m:num>
                        <m:den>
                          <m:r>
                            <a:rPr lang="en-US" altLang="zh-CN" sz="2000" b="0" i="1" smtClean="0">
                              <a:latin typeface="Cambria Math" panose="02040503050406030204" pitchFamily="18" charset="0"/>
                            </a:rPr>
                            <m:t>𝑑𝑡</m:t>
                          </m:r>
                        </m:den>
                      </m:f>
                      <m:r>
                        <a:rPr lang="en-US" altLang="zh-CN" sz="2000" b="0" i="1" smtClean="0">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𝜅</m:t>
                      </m:r>
                      <m:rad>
                        <m:radPr>
                          <m:degHide m:val="on"/>
                          <m:ctrlPr>
                            <a:rPr lang="en-US" altLang="zh-CN" sz="2000" b="0" i="1" smtClean="0">
                              <a:latin typeface="Cambria Math" panose="02040503050406030204" pitchFamily="18" charset="0"/>
                            </a:rPr>
                          </m:ctrlPr>
                        </m:radPr>
                        <m:deg/>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b="0" i="1" smtClean="0">
                                  <a:latin typeface="Cambria Math" panose="02040503050406030204" pitchFamily="18" charset="0"/>
                                </a:rPr>
                                <m:t>2</m:t>
                              </m:r>
                            </m:sub>
                          </m:sSub>
                        </m:e>
                      </m:rad>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𝜃</m:t>
                              </m:r>
                            </m:e>
                          </m:d>
                        </m:e>
                      </m:func>
                    </m:oMath>
                  </m:oMathPara>
                </a14:m>
                <a:endParaRPr lang="en-US" altLang="zh-CN" sz="2000" dirty="0"/>
              </a:p>
            </p:txBody>
          </p:sp>
        </mc:Choice>
        <mc:Fallback xmlns="">
          <p:sp>
            <p:nvSpPr>
              <p:cNvPr id="38" name="文本框 37">
                <a:extLst>
                  <a:ext uri="{FF2B5EF4-FFF2-40B4-BE49-F238E27FC236}">
                    <a16:creationId xmlns:a16="http://schemas.microsoft.com/office/drawing/2014/main" id="{A5AD100D-EAD6-A68B-8E13-1DB83A9B80BC}"/>
                  </a:ext>
                </a:extLst>
              </p:cNvPr>
              <p:cNvSpPr txBox="1">
                <a:spLocks noRot="1" noChangeAspect="1" noMove="1" noResize="1" noEditPoints="1" noAdjustHandles="1" noChangeArrowheads="1" noChangeShapeType="1" noTextEdit="1"/>
              </p:cNvSpPr>
              <p:nvPr/>
            </p:nvSpPr>
            <p:spPr>
              <a:xfrm>
                <a:off x="2879868" y="4688337"/>
                <a:ext cx="3875292" cy="676660"/>
              </a:xfrm>
              <a:prstGeom prst="rect">
                <a:avLst/>
              </a:prstGeom>
              <a:blipFill>
                <a:blip r:embed="rId15"/>
                <a:stretch>
                  <a:fillRect b="-5556"/>
                </a:stretch>
              </a:blipFill>
            </p:spPr>
            <p:txBody>
              <a:bodyPr/>
              <a:lstStyle/>
              <a:p>
                <a:r>
                  <a:rPr lang="zh-CN" altLang="en-US">
                    <a:noFill/>
                  </a:rPr>
                  <a:t> </a:t>
                </a:r>
              </a:p>
            </p:txBody>
          </p:sp>
        </mc:Fallback>
      </mc:AlternateContent>
      <p:pic>
        <p:nvPicPr>
          <p:cNvPr id="14" name="Picture 13">
            <a:extLst>
              <a:ext uri="{FF2B5EF4-FFF2-40B4-BE49-F238E27FC236}">
                <a16:creationId xmlns:a16="http://schemas.microsoft.com/office/drawing/2014/main" id="{8B7E3FB4-F49E-44AA-4570-7E5DA4984F44}"/>
              </a:ext>
            </a:extLst>
          </p:cNvPr>
          <p:cNvPicPr>
            <a:picLocks noChangeAspect="1"/>
          </p:cNvPicPr>
          <p:nvPr/>
        </p:nvPicPr>
        <p:blipFill>
          <a:blip r:embed="rId16"/>
          <a:stretch>
            <a:fillRect/>
          </a:stretch>
        </p:blipFill>
        <p:spPr>
          <a:xfrm>
            <a:off x="5325625" y="3156721"/>
            <a:ext cx="4673840" cy="101605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C6C7021-9499-20C3-62EA-F4BFA5787F8E}"/>
                  </a:ext>
                </a:extLst>
              </p:cNvPr>
              <p:cNvSpPr txBox="1"/>
              <p:nvPr/>
            </p:nvSpPr>
            <p:spPr>
              <a:xfrm>
                <a:off x="5729866" y="3254034"/>
                <a:ext cx="18251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𝑁</m:t>
                          </m:r>
                        </m:e>
                        <m:sub>
                          <m:r>
                            <a:rPr lang="en-US" altLang="zh-CN" sz="1800" b="0" i="1" smtClean="0">
                              <a:latin typeface="Cambria Math" panose="02040503050406030204" pitchFamily="18" charset="0"/>
                            </a:rPr>
                            <m:t>1</m:t>
                          </m:r>
                        </m:sub>
                      </m:sSub>
                      <m:r>
                        <m:rPr>
                          <m:brk m:alnAt="7"/>
                        </m:rP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1</m:t>
                                  </m:r>
                                </m:sub>
                              </m:sSub>
                            </m:e>
                          </m:d>
                        </m:e>
                        <m:sup>
                          <m:r>
                            <a:rPr lang="en-US" altLang="zh-CN" sz="1800" b="0" i="1" smtClean="0">
                              <a:latin typeface="Cambria Math" panose="02040503050406030204" pitchFamily="18" charset="0"/>
                            </a:rPr>
                            <m:t>2</m:t>
                          </m:r>
                        </m:sup>
                      </m:sSup>
                      <m:r>
                        <m:rPr>
                          <m:brk m:alnAt="7"/>
                        </m:rPr>
                        <a:rPr lang="en-US" altLang="zh-CN" sz="1800"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C6C7021-9499-20C3-62EA-F4BFA5787F8E}"/>
                  </a:ext>
                </a:extLst>
              </p:cNvPr>
              <p:cNvSpPr txBox="1">
                <a:spLocks noRot="1" noChangeAspect="1" noMove="1" noResize="1" noEditPoints="1" noAdjustHandles="1" noChangeArrowheads="1" noChangeShapeType="1" noTextEdit="1"/>
              </p:cNvSpPr>
              <p:nvPr/>
            </p:nvSpPr>
            <p:spPr>
              <a:xfrm>
                <a:off x="5729866" y="3254034"/>
                <a:ext cx="1825158" cy="36933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F5B702-0A4C-FEB8-A128-82FC4E984936}"/>
                  </a:ext>
                </a:extLst>
              </p:cNvPr>
              <p:cNvSpPr txBox="1"/>
              <p:nvPr/>
            </p:nvSpPr>
            <p:spPr>
              <a:xfrm>
                <a:off x="5496575" y="3710130"/>
                <a:ext cx="19071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𝜅</m:t>
                      </m:r>
                    </m:oMath>
                  </m:oMathPara>
                </a14:m>
                <a:endParaRPr lang="en-US" dirty="0"/>
              </a:p>
            </p:txBody>
          </p:sp>
        </mc:Choice>
        <mc:Fallback xmlns="">
          <p:sp>
            <p:nvSpPr>
              <p:cNvPr id="23" name="TextBox 22">
                <a:extLst>
                  <a:ext uri="{FF2B5EF4-FFF2-40B4-BE49-F238E27FC236}">
                    <a16:creationId xmlns:a16="http://schemas.microsoft.com/office/drawing/2014/main" id="{90F5B702-0A4C-FEB8-A128-82FC4E984936}"/>
                  </a:ext>
                </a:extLst>
              </p:cNvPr>
              <p:cNvSpPr txBox="1">
                <a:spLocks noRot="1" noChangeAspect="1" noMove="1" noResize="1" noEditPoints="1" noAdjustHandles="1" noChangeArrowheads="1" noChangeShapeType="1" noTextEdit="1"/>
              </p:cNvSpPr>
              <p:nvPr/>
            </p:nvSpPr>
            <p:spPr>
              <a:xfrm>
                <a:off x="5496575" y="3710130"/>
                <a:ext cx="1907174"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14ACC1-248D-DE12-6304-499902C60479}"/>
                  </a:ext>
                </a:extLst>
              </p:cNvPr>
              <p:cNvSpPr txBox="1"/>
              <p:nvPr/>
            </p:nvSpPr>
            <p:spPr>
              <a:xfrm>
                <a:off x="8512386" y="3254034"/>
                <a:ext cx="641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𝜅</m:t>
                      </m:r>
                    </m:oMath>
                  </m:oMathPara>
                </a14:m>
                <a:endParaRPr lang="en-US" dirty="0"/>
              </a:p>
            </p:txBody>
          </p:sp>
        </mc:Choice>
        <mc:Fallback xmlns="">
          <p:sp>
            <p:nvSpPr>
              <p:cNvPr id="24" name="TextBox 23">
                <a:extLst>
                  <a:ext uri="{FF2B5EF4-FFF2-40B4-BE49-F238E27FC236}">
                    <a16:creationId xmlns:a16="http://schemas.microsoft.com/office/drawing/2014/main" id="{0914ACC1-248D-DE12-6304-499902C60479}"/>
                  </a:ext>
                </a:extLst>
              </p:cNvPr>
              <p:cNvSpPr txBox="1">
                <a:spLocks noRot="1" noChangeAspect="1" noMove="1" noResize="1" noEditPoints="1" noAdjustHandles="1" noChangeArrowheads="1" noChangeShapeType="1" noTextEdit="1"/>
              </p:cNvSpPr>
              <p:nvPr/>
            </p:nvSpPr>
            <p:spPr>
              <a:xfrm>
                <a:off x="8512386" y="3254034"/>
                <a:ext cx="641033"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CF3A96B-9BE7-0BDF-A122-07CE5192F89C}"/>
                  </a:ext>
                </a:extLst>
              </p:cNvPr>
              <p:cNvSpPr txBox="1"/>
              <p:nvPr/>
            </p:nvSpPr>
            <p:spPr>
              <a:xfrm>
                <a:off x="7953280" y="3707873"/>
                <a:ext cx="20461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𝑁</m:t>
                          </m:r>
                        </m:e>
                        <m:sub>
                          <m:r>
                            <a:rPr lang="en-US" altLang="zh-CN" sz="1800" b="0" i="1" smtClean="0">
                              <a:latin typeface="Cambria Math" panose="02040503050406030204" pitchFamily="18" charset="0"/>
                            </a:rPr>
                            <m:t>2</m:t>
                          </m:r>
                        </m:sub>
                      </m:sSub>
                      <m:r>
                        <m:rPr>
                          <m:brk m:alnAt="7"/>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b="0" i="1" smtClean="0">
                                      <a:latin typeface="Cambria Math" panose="02040503050406030204" pitchFamily="18" charset="0"/>
                                    </a:rPr>
                                    <m:t>2</m:t>
                                  </m:r>
                                </m:sub>
                              </m:sSub>
                            </m:e>
                          </m:d>
                        </m:e>
                        <m:sup>
                          <m:r>
                            <a:rPr lang="en-US" altLang="zh-CN" sz="1800" i="1">
                              <a:latin typeface="Cambria Math" panose="02040503050406030204" pitchFamily="18" charset="0"/>
                            </a:rPr>
                            <m:t>2</m:t>
                          </m:r>
                        </m:sup>
                      </m:sSup>
                      <m:r>
                        <m:rPr>
                          <m:brk m:alnAt="7"/>
                        </m:rPr>
                        <a:rPr lang="en-US" altLang="zh-CN" sz="1800" i="1">
                          <a:latin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ACF3A96B-9BE7-0BDF-A122-07CE5192F89C}"/>
                  </a:ext>
                </a:extLst>
              </p:cNvPr>
              <p:cNvSpPr txBox="1">
                <a:spLocks noRot="1" noChangeAspect="1" noMove="1" noResize="1" noEditPoints="1" noAdjustHandles="1" noChangeArrowheads="1" noChangeShapeType="1" noTextEdit="1"/>
              </p:cNvSpPr>
              <p:nvPr/>
            </p:nvSpPr>
            <p:spPr>
              <a:xfrm>
                <a:off x="7953280" y="3707873"/>
                <a:ext cx="2046185" cy="369332"/>
              </a:xfrm>
              <a:prstGeom prst="rect">
                <a:avLst/>
              </a:prstGeom>
              <a:blipFill>
                <a:blip r:embed="rId2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AEC0D8B-1BBF-402D-2596-38EB4E107F48}"/>
                  </a:ext>
                </a:extLst>
              </p:cNvPr>
              <p:cNvSpPr txBox="1"/>
              <p:nvPr/>
            </p:nvSpPr>
            <p:spPr>
              <a:xfrm>
                <a:off x="7799727" y="3707873"/>
                <a:ext cx="926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𝜔</m:t>
                          </m:r>
                        </m:e>
                        <m:sub>
                          <m:r>
                            <a:rPr lang="en-US" altLang="zh-CN" sz="1800" b="0" i="1" smtClean="0">
                              <a:latin typeface="Cambria Math" panose="02040503050406030204" pitchFamily="18" charset="0"/>
                            </a:rPr>
                            <m:t>𝑜</m:t>
                          </m:r>
                        </m:sub>
                      </m:sSub>
                    </m:oMath>
                  </m:oMathPara>
                </a14:m>
                <a:endParaRPr lang="en-US" dirty="0"/>
              </a:p>
            </p:txBody>
          </p:sp>
        </mc:Choice>
        <mc:Fallback xmlns="">
          <p:sp>
            <p:nvSpPr>
              <p:cNvPr id="29" name="TextBox 28">
                <a:extLst>
                  <a:ext uri="{FF2B5EF4-FFF2-40B4-BE49-F238E27FC236}">
                    <a16:creationId xmlns:a16="http://schemas.microsoft.com/office/drawing/2014/main" id="{3AEC0D8B-1BBF-402D-2596-38EB4E107F48}"/>
                  </a:ext>
                </a:extLst>
              </p:cNvPr>
              <p:cNvSpPr txBox="1">
                <a:spLocks noRot="1" noChangeAspect="1" noMove="1" noResize="1" noEditPoints="1" noAdjustHandles="1" noChangeArrowheads="1" noChangeShapeType="1" noTextEdit="1"/>
              </p:cNvSpPr>
              <p:nvPr/>
            </p:nvSpPr>
            <p:spPr>
              <a:xfrm>
                <a:off x="7799727" y="3707873"/>
                <a:ext cx="926830"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5D20B7B-0097-A181-F4C2-66905B8295A1}"/>
                  </a:ext>
                </a:extLst>
              </p:cNvPr>
              <p:cNvSpPr txBox="1"/>
              <p:nvPr/>
            </p:nvSpPr>
            <p:spPr>
              <a:xfrm>
                <a:off x="5468198" y="3258806"/>
                <a:ext cx="926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𝜔</m:t>
                          </m:r>
                        </m:e>
                        <m:sub>
                          <m:r>
                            <a:rPr lang="en-US" altLang="zh-CN" sz="1800" b="0" i="1" smtClean="0">
                              <a:latin typeface="Cambria Math" panose="02040503050406030204" pitchFamily="18" charset="0"/>
                            </a:rPr>
                            <m:t>𝑜</m:t>
                          </m:r>
                        </m:sub>
                      </m:sSub>
                    </m:oMath>
                  </m:oMathPara>
                </a14:m>
                <a:endParaRPr lang="en-US" dirty="0"/>
              </a:p>
            </p:txBody>
          </p:sp>
        </mc:Choice>
        <mc:Fallback xmlns="">
          <p:sp>
            <p:nvSpPr>
              <p:cNvPr id="30" name="TextBox 29">
                <a:extLst>
                  <a:ext uri="{FF2B5EF4-FFF2-40B4-BE49-F238E27FC236}">
                    <a16:creationId xmlns:a16="http://schemas.microsoft.com/office/drawing/2014/main" id="{95D20B7B-0097-A181-F4C2-66905B8295A1}"/>
                  </a:ext>
                </a:extLst>
              </p:cNvPr>
              <p:cNvSpPr txBox="1">
                <a:spLocks noRot="1" noChangeAspect="1" noMove="1" noResize="1" noEditPoints="1" noAdjustHandles="1" noChangeArrowheads="1" noChangeShapeType="1" noTextEdit="1"/>
              </p:cNvSpPr>
              <p:nvPr/>
            </p:nvSpPr>
            <p:spPr>
              <a:xfrm>
                <a:off x="5468198" y="3258806"/>
                <a:ext cx="926830" cy="369332"/>
              </a:xfrm>
              <a:prstGeom prst="rect">
                <a:avLst/>
              </a:prstGeom>
              <a:blipFill>
                <a:blip r:embed="rId22"/>
                <a:stretch>
                  <a:fillRect/>
                </a:stretch>
              </a:blipFill>
            </p:spPr>
            <p:txBody>
              <a:bodyPr/>
              <a:lstStyle/>
              <a:p>
                <a:r>
                  <a:rPr lang="en-US">
                    <a:noFill/>
                  </a:rPr>
                  <a:t> </a:t>
                </a:r>
              </a:p>
            </p:txBody>
          </p:sp>
        </mc:Fallback>
      </mc:AlternateContent>
      <p:grpSp>
        <p:nvGrpSpPr>
          <p:cNvPr id="4" name="组合 3">
            <a:extLst>
              <a:ext uri="{FF2B5EF4-FFF2-40B4-BE49-F238E27FC236}">
                <a16:creationId xmlns:a16="http://schemas.microsoft.com/office/drawing/2014/main" id="{E3B0CE63-6499-E8D8-F642-7C31DF5789EC}"/>
              </a:ext>
            </a:extLst>
          </p:cNvPr>
          <p:cNvGrpSpPr/>
          <p:nvPr/>
        </p:nvGrpSpPr>
        <p:grpSpPr>
          <a:xfrm>
            <a:off x="151578" y="1389134"/>
            <a:ext cx="2685095" cy="4846774"/>
            <a:chOff x="151578" y="1389134"/>
            <a:chExt cx="2685095" cy="4846774"/>
          </a:xfrm>
        </p:grpSpPr>
        <p:grpSp>
          <p:nvGrpSpPr>
            <p:cNvPr id="32" name="组合 31">
              <a:extLst>
                <a:ext uri="{FF2B5EF4-FFF2-40B4-BE49-F238E27FC236}">
                  <a16:creationId xmlns:a16="http://schemas.microsoft.com/office/drawing/2014/main" id="{24728628-262E-7D0A-5949-C34DBBE32FD9}"/>
                </a:ext>
              </a:extLst>
            </p:cNvPr>
            <p:cNvGrpSpPr/>
            <p:nvPr/>
          </p:nvGrpSpPr>
          <p:grpSpPr>
            <a:xfrm>
              <a:off x="151578" y="1389134"/>
              <a:ext cx="2685095" cy="4846774"/>
              <a:chOff x="1528763" y="1428750"/>
              <a:chExt cx="2443162" cy="4171950"/>
            </a:xfrm>
          </p:grpSpPr>
          <p:sp>
            <p:nvSpPr>
              <p:cNvPr id="33" name="圆角矩形 32">
                <a:extLst>
                  <a:ext uri="{FF2B5EF4-FFF2-40B4-BE49-F238E27FC236}">
                    <a16:creationId xmlns:a16="http://schemas.microsoft.com/office/drawing/2014/main" id="{6E16634D-A8BD-FCE0-C21E-053DA64652A3}"/>
                  </a:ext>
                </a:extLst>
              </p:cNvPr>
              <p:cNvSpPr/>
              <p:nvPr/>
            </p:nvSpPr>
            <p:spPr>
              <a:xfrm>
                <a:off x="1528763"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文本框 34">
                <a:extLst>
                  <a:ext uri="{FF2B5EF4-FFF2-40B4-BE49-F238E27FC236}">
                    <a16:creationId xmlns:a16="http://schemas.microsoft.com/office/drawing/2014/main" id="{0DACA585-F4E9-8981-8FAA-9358FCB471BA}"/>
                  </a:ext>
                </a:extLst>
              </p:cNvPr>
              <p:cNvSpPr txBox="1"/>
              <p:nvPr/>
            </p:nvSpPr>
            <p:spPr>
              <a:xfrm>
                <a:off x="1826402" y="1541577"/>
                <a:ext cx="1834704" cy="707886"/>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Multi-cavity Systems</a:t>
                </a:r>
                <a:endParaRPr kumimoji="1" lang="zh-CN" altLang="en-US" sz="2000" dirty="0">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1211629F-AB6D-5F53-5523-541F555D8E06}"/>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249265" y="2473676"/>
              <a:ext cx="2476341" cy="3141760"/>
            </a:xfrm>
            <a:prstGeom prst="rect">
              <a:avLst/>
            </a:prstGeom>
          </p:spPr>
        </p:pic>
      </p:grpSp>
    </p:spTree>
    <p:extLst>
      <p:ext uri="{BB962C8B-B14F-4D97-AF65-F5344CB8AC3E}">
        <p14:creationId xmlns:p14="http://schemas.microsoft.com/office/powerpoint/2010/main" val="240203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ppt_x"/>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ppt_x"/>
                                          </p:val>
                                        </p:tav>
                                        <p:tav tm="100000">
                                          <p:val>
                                            <p:strVal val="#ppt_x"/>
                                          </p:val>
                                        </p:tav>
                                      </p:tavLst>
                                    </p:anim>
                                    <p:anim calcmode="lin" valueType="num">
                                      <p:cBhvr additive="base">
                                        <p:cTn id="9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ppt_x"/>
                                          </p:val>
                                        </p:tav>
                                        <p:tav tm="100000">
                                          <p:val>
                                            <p:strVal val="#ppt_x"/>
                                          </p:val>
                                        </p:tav>
                                      </p:tavLst>
                                    </p:anim>
                                    <p:anim calcmode="lin" valueType="num">
                                      <p:cBhvr additive="base">
                                        <p:cTn id="102" dur="500" fill="hold"/>
                                        <p:tgtEl>
                                          <p:spTgt spid="3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6"/>
                                        </p:tgtEl>
                                        <p:attrNameLst>
                                          <p:attrName>style.visibility</p:attrName>
                                        </p:attrNameLst>
                                      </p:cBhvr>
                                      <p:to>
                                        <p:strVal val="visible"/>
                                      </p:to>
                                    </p:set>
                                    <p:anim calcmode="lin" valueType="num">
                                      <p:cBhvr additive="base">
                                        <p:cTn id="109" dur="500" fill="hold"/>
                                        <p:tgtEl>
                                          <p:spTgt spid="6"/>
                                        </p:tgtEl>
                                        <p:attrNameLst>
                                          <p:attrName>ppt_x</p:attrName>
                                        </p:attrNameLst>
                                      </p:cBhvr>
                                      <p:tavLst>
                                        <p:tav tm="0">
                                          <p:val>
                                            <p:strVal val="#ppt_x"/>
                                          </p:val>
                                        </p:tav>
                                        <p:tav tm="100000">
                                          <p:val>
                                            <p:strVal val="#ppt_x"/>
                                          </p:val>
                                        </p:tav>
                                      </p:tavLst>
                                    </p:anim>
                                    <p:anim calcmode="lin" valueType="num">
                                      <p:cBhvr additive="base">
                                        <p:cTn id="110" dur="500" fill="hold"/>
                                        <p:tgtEl>
                                          <p:spTgt spid="6"/>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6"/>
                                        </p:tgtEl>
                                        <p:attrNameLst>
                                          <p:attrName>style.visibility</p:attrName>
                                        </p:attrNameLst>
                                      </p:cBhvr>
                                      <p:to>
                                        <p:strVal val="visible"/>
                                      </p:to>
                                    </p:set>
                                    <p:anim calcmode="lin" valueType="num">
                                      <p:cBhvr additive="base">
                                        <p:cTn id="113" dur="500" fill="hold"/>
                                        <p:tgtEl>
                                          <p:spTgt spid="36"/>
                                        </p:tgtEl>
                                        <p:attrNameLst>
                                          <p:attrName>ppt_x</p:attrName>
                                        </p:attrNameLst>
                                      </p:cBhvr>
                                      <p:tavLst>
                                        <p:tav tm="0">
                                          <p:val>
                                            <p:strVal val="#ppt_x"/>
                                          </p:val>
                                        </p:tav>
                                        <p:tav tm="100000">
                                          <p:val>
                                            <p:strVal val="#ppt_x"/>
                                          </p:val>
                                        </p:tav>
                                      </p:tavLst>
                                    </p:anim>
                                    <p:anim calcmode="lin" valueType="num">
                                      <p:cBhvr additive="base">
                                        <p:cTn id="114" dur="500" fill="hold"/>
                                        <p:tgtEl>
                                          <p:spTgt spid="3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 calcmode="lin" valueType="num">
                                      <p:cBhvr additive="base">
                                        <p:cTn id="117" dur="500" fill="hold"/>
                                        <p:tgtEl>
                                          <p:spTgt spid="37"/>
                                        </p:tgtEl>
                                        <p:attrNameLst>
                                          <p:attrName>ppt_x</p:attrName>
                                        </p:attrNameLst>
                                      </p:cBhvr>
                                      <p:tavLst>
                                        <p:tav tm="0">
                                          <p:val>
                                            <p:strVal val="#ppt_x"/>
                                          </p:val>
                                        </p:tav>
                                        <p:tav tm="100000">
                                          <p:val>
                                            <p:strVal val="#ppt_x"/>
                                          </p:val>
                                        </p:tav>
                                      </p:tavLst>
                                    </p:anim>
                                    <p:anim calcmode="lin" valueType="num">
                                      <p:cBhvr additive="base">
                                        <p:cTn id="1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8" grpId="0"/>
      <p:bldP spid="19" grpId="0"/>
      <p:bldP spid="20" grpId="0"/>
      <p:bldP spid="21" grpId="0"/>
      <p:bldP spid="27" grpId="0"/>
      <p:bldP spid="31" grpId="0"/>
      <p:bldP spid="36" grpId="0"/>
      <p:bldP spid="37" grpId="0"/>
      <p:bldP spid="38" grpId="0"/>
      <p:bldP spid="22" grpId="0"/>
      <p:bldP spid="23" grpId="0"/>
      <p:bldP spid="24" grpId="0"/>
      <p:bldP spid="26"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376C3E-0E37-E5E0-B016-AB48134C6A7A}"/>
              </a:ext>
            </a:extLst>
          </p:cNvPr>
          <p:cNvSpPr>
            <a:spLocks noGrp="1"/>
          </p:cNvSpPr>
          <p:nvPr>
            <p:ph type="body" sz="quarter" idx="10"/>
          </p:nvPr>
        </p:nvSpPr>
        <p:spPr>
          <a:xfrm>
            <a:off x="831850" y="305350"/>
            <a:ext cx="11360150" cy="806450"/>
          </a:xfrm>
        </p:spPr>
        <p:txBody>
          <a:bodyPr/>
          <a:lstStyle/>
          <a:p>
            <a:r>
              <a:rPr kumimoji="1" lang="en-US" altLang="zh-CN" dirty="0">
                <a:latin typeface="Arial" panose="020B0604020202020204" pitchFamily="34" charset="0"/>
                <a:cs typeface="Arial" panose="020B0604020202020204" pitchFamily="34" charset="0"/>
              </a:rPr>
              <a:t>Dynamical State Classification</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25A282C-BCAE-68BF-2B3E-43CDC1C03913}"/>
                  </a:ext>
                </a:extLst>
              </p:cNvPr>
              <p:cNvSpPr txBox="1"/>
              <p:nvPr/>
            </p:nvSpPr>
            <p:spPr>
              <a:xfrm>
                <a:off x="976802" y="5336760"/>
                <a:ext cx="10910398" cy="1511311"/>
              </a:xfrm>
              <a:prstGeom prst="rect">
                <a:avLst/>
              </a:prstGeom>
              <a:noFill/>
            </p:spPr>
            <p:txBody>
              <a:bodyPr wrap="square" rtlCol="0">
                <a:spAutoFit/>
              </a:bodyPr>
              <a:lstStyle/>
              <a:p>
                <a:pPr>
                  <a:lnSpc>
                    <a:spcPts val="3840"/>
                  </a:lnSpc>
                </a:pPr>
                <a:r>
                  <a:rPr kumimoji="1" lang="en-US" altLang="zh-CN" sz="3200" dirty="0">
                    <a:latin typeface="Arial" panose="020B0604020202020204" pitchFamily="34" charset="0"/>
                    <a:cs typeface="Arial" panose="020B0604020202020204" pitchFamily="34" charset="0"/>
                  </a:rPr>
                  <a:t>Challenge: </a:t>
                </a:r>
              </a:p>
              <a:p>
                <a:pPr>
                  <a:lnSpc>
                    <a:spcPts val="3840"/>
                  </a:lnSpc>
                </a:pPr>
                <a:r>
                  <a:rPr kumimoji="1" lang="en-US" altLang="zh-CN" sz="3200" dirty="0">
                    <a:latin typeface="Arial" panose="020B0604020202020204" pitchFamily="34" charset="0"/>
                    <a:cs typeface="Arial" panose="020B0604020202020204" pitchFamily="34" charset="0"/>
                  </a:rPr>
                  <a:t>	</a:t>
                </a:r>
                <a:r>
                  <a:rPr kumimoji="1" lang="en-US" altLang="zh-CN" sz="2800" dirty="0">
                    <a:latin typeface="Arial" panose="020B0604020202020204" pitchFamily="34" charset="0"/>
                    <a:cs typeface="Arial" panose="020B0604020202020204" pitchFamily="34" charset="0"/>
                  </a:rPr>
                  <a:t>The coefficients </a:t>
                </a:r>
                <a14:m>
                  <m:oMath xmlns:m="http://schemas.openxmlformats.org/officeDocument/2006/math">
                    <m:sSubSup>
                      <m:sSubSupPr>
                        <m:ctrlPr>
                          <a:rPr kumimoji="1" lang="en-US" altLang="zh-CN" sz="2800" i="1" smtClean="0">
                            <a:latin typeface="Cambria Math" panose="02040503050406030204" pitchFamily="18" charset="0"/>
                          </a:rPr>
                        </m:ctrlPr>
                      </m:sSubSupPr>
                      <m:e>
                        <m:r>
                          <a:rPr kumimoji="1" lang="en-US" altLang="zh-CN" sz="2800" b="0" i="1" smtClean="0">
                            <a:latin typeface="Cambria Math" panose="02040503050406030204" pitchFamily="18" charset="0"/>
                          </a:rPr>
                          <m:t>𝑐</m:t>
                        </m:r>
                      </m:e>
                      <m:sub>
                        <m:r>
                          <a:rPr kumimoji="1" lang="en-US" altLang="zh-CN" sz="2800" b="0" i="1" smtClean="0">
                            <a:latin typeface="Cambria Math" panose="02040503050406030204" pitchFamily="18" charset="0"/>
                          </a:rPr>
                          <m:t>𝑘</m:t>
                        </m:r>
                      </m:sub>
                      <m:sup>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𝑛</m:t>
                        </m:r>
                        <m:r>
                          <a:rPr kumimoji="1" lang="en-US" altLang="zh-CN" sz="2800" b="0" i="1" smtClean="0">
                            <a:latin typeface="Cambria Math" panose="02040503050406030204" pitchFamily="18" charset="0"/>
                          </a:rPr>
                          <m:t>)</m:t>
                        </m:r>
                      </m:sup>
                    </m:sSubSup>
                    <m:r>
                      <a:rPr kumimoji="1" lang="en-US" altLang="zh-CN" sz="2800" b="0" i="1" smtClean="0">
                        <a:latin typeface="Cambria Math" panose="02040503050406030204" pitchFamily="18" charset="0"/>
                      </a:rPr>
                      <m:t> </m:t>
                    </m:r>
                  </m:oMath>
                </a14:m>
                <a:r>
                  <a:rPr kumimoji="1" lang="en-US" altLang="zh-CN" sz="2800" dirty="0">
                    <a:latin typeface="Arial" panose="020B0604020202020204" pitchFamily="34" charset="0"/>
                    <a:cs typeface="Arial" panose="020B0604020202020204" pitchFamily="34" charset="0"/>
                  </a:rPr>
                  <a:t> and </a:t>
                </a:r>
                <a14:m>
                  <m:oMath xmlns:m="http://schemas.openxmlformats.org/officeDocument/2006/math">
                    <m:sSubSup>
                      <m:sSubSupPr>
                        <m:ctrlPr>
                          <a:rPr kumimoji="1" lang="en-US" altLang="zh-CN" sz="2800" i="1" smtClean="0">
                            <a:latin typeface="Cambria Math" panose="02040503050406030204" pitchFamily="18" charset="0"/>
                          </a:rPr>
                        </m:ctrlPr>
                      </m:sSubSupPr>
                      <m:e>
                        <m:r>
                          <a:rPr kumimoji="1" lang="en-US" altLang="zh-CN" sz="2800" b="0" i="1" smtClean="0">
                            <a:latin typeface="Cambria Math" panose="02040503050406030204" pitchFamily="18" charset="0"/>
                          </a:rPr>
                          <m:t>𝑑</m:t>
                        </m:r>
                      </m:e>
                      <m:sub>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𝑛</m:t>
                        </m:r>
                        <m:r>
                          <a:rPr kumimoji="1" lang="en-US" altLang="zh-CN" sz="2800" b="0" i="1" smtClean="0">
                            <a:latin typeface="Cambria Math" panose="02040503050406030204" pitchFamily="18" charset="0"/>
                          </a:rPr>
                          <m:t>)</m:t>
                        </m:r>
                      </m:sup>
                    </m:sSubSup>
                  </m:oMath>
                </a14:m>
                <a:r>
                  <a:rPr kumimoji="1" lang="en-US" altLang="zh-CN" sz="2800" dirty="0">
                    <a:latin typeface="Arial" panose="020B0604020202020204" pitchFamily="34" charset="0"/>
                    <a:cs typeface="Arial" panose="020B0604020202020204" pitchFamily="34" charset="0"/>
                  </a:rPr>
                  <a:t> are analytically intractable</a:t>
                </a:r>
              </a:p>
              <a:p>
                <a:pPr>
                  <a:lnSpc>
                    <a:spcPts val="3840"/>
                  </a:lnSpc>
                </a:pPr>
                <a:r>
                  <a:rPr kumimoji="1" lang="en-US" altLang="zh-CN" sz="2400" dirty="0">
                    <a:latin typeface="Arial" panose="020B0604020202020204" pitchFamily="34" charset="0"/>
                    <a:cs typeface="Arial" panose="020B0604020202020204" pitchFamily="34" charset="0"/>
                  </a:rPr>
                  <a:t>	</a:t>
                </a:r>
                <a:endParaRPr kumimoji="1" lang="zh-CN" altLang="en-US" sz="2000" dirty="0"/>
              </a:p>
            </p:txBody>
          </p:sp>
        </mc:Choice>
        <mc:Fallback xmlns="">
          <p:sp>
            <p:nvSpPr>
              <p:cNvPr id="10" name="文本框 9">
                <a:extLst>
                  <a:ext uri="{FF2B5EF4-FFF2-40B4-BE49-F238E27FC236}">
                    <a16:creationId xmlns:a16="http://schemas.microsoft.com/office/drawing/2014/main" id="{125A282C-BCAE-68BF-2B3E-43CDC1C03913}"/>
                  </a:ext>
                </a:extLst>
              </p:cNvPr>
              <p:cNvSpPr txBox="1">
                <a:spLocks noRot="1" noChangeAspect="1" noMove="1" noResize="1" noEditPoints="1" noAdjustHandles="1" noChangeArrowheads="1" noChangeShapeType="1" noTextEdit="1"/>
              </p:cNvSpPr>
              <p:nvPr/>
            </p:nvSpPr>
            <p:spPr>
              <a:xfrm>
                <a:off x="976802" y="5336760"/>
                <a:ext cx="10910398" cy="1511311"/>
              </a:xfrm>
              <a:prstGeom prst="rect">
                <a:avLst/>
              </a:prstGeom>
              <a:blipFill>
                <a:blip r:embed="rId3"/>
                <a:stretch>
                  <a:fillRect l="-1394" t="-5000"/>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53E4ED95-A574-754C-60E1-BDAEC9E4AD07}"/>
              </a:ext>
            </a:extLst>
          </p:cNvPr>
          <p:cNvGrpSpPr/>
          <p:nvPr/>
        </p:nvGrpSpPr>
        <p:grpSpPr>
          <a:xfrm>
            <a:off x="760741" y="-365916"/>
            <a:ext cx="5585492" cy="2952690"/>
            <a:chOff x="760741" y="-365916"/>
            <a:chExt cx="5585492" cy="2952690"/>
          </a:xfrm>
        </p:grpSpPr>
        <p:grpSp>
          <p:nvGrpSpPr>
            <p:cNvPr id="21" name="组合 20">
              <a:extLst>
                <a:ext uri="{FF2B5EF4-FFF2-40B4-BE49-F238E27FC236}">
                  <a16:creationId xmlns:a16="http://schemas.microsoft.com/office/drawing/2014/main" id="{FF3217B4-A2D9-F962-5A27-D814B8866C22}"/>
                </a:ext>
              </a:extLst>
            </p:cNvPr>
            <p:cNvGrpSpPr/>
            <p:nvPr/>
          </p:nvGrpSpPr>
          <p:grpSpPr>
            <a:xfrm>
              <a:off x="976802" y="1111800"/>
              <a:ext cx="5369431" cy="1281444"/>
              <a:chOff x="976802" y="1111800"/>
              <a:chExt cx="5369431" cy="1281444"/>
            </a:xfrm>
          </p:grpSpPr>
          <p:grpSp>
            <p:nvGrpSpPr>
              <p:cNvPr id="19" name="组合 18">
                <a:extLst>
                  <a:ext uri="{FF2B5EF4-FFF2-40B4-BE49-F238E27FC236}">
                    <a16:creationId xmlns:a16="http://schemas.microsoft.com/office/drawing/2014/main" id="{2D9B126C-B1AB-AD6C-7F7D-E11780FC084F}"/>
                  </a:ext>
                </a:extLst>
              </p:cNvPr>
              <p:cNvGrpSpPr/>
              <p:nvPr/>
            </p:nvGrpSpPr>
            <p:grpSpPr>
              <a:xfrm>
                <a:off x="976802" y="1111800"/>
                <a:ext cx="5369431" cy="1281444"/>
                <a:chOff x="976802" y="1111800"/>
                <a:chExt cx="5369431" cy="1281444"/>
              </a:xfrm>
            </p:grpSpPr>
            <p:pic>
              <p:nvPicPr>
                <p:cNvPr id="8" name="图片 7" descr="图片包含 图表&#10;&#10;描述已自动生成">
                  <a:extLst>
                    <a:ext uri="{FF2B5EF4-FFF2-40B4-BE49-F238E27FC236}">
                      <a16:creationId xmlns:a16="http://schemas.microsoft.com/office/drawing/2014/main" id="{22DC55E9-2952-9178-BEA5-E608A52A4E42}"/>
                    </a:ext>
                  </a:extLst>
                </p:cNvPr>
                <p:cNvPicPr>
                  <a:picLocks noChangeAspect="1"/>
                </p:cNvPicPr>
                <p:nvPr/>
              </p:nvPicPr>
              <p:blipFill rotWithShape="1">
                <a:blip r:embed="rId4">
                  <a:extLst>
                    <a:ext uri="{28A0092B-C50C-407E-A947-70E740481C1C}">
                      <a14:useLocalDpi xmlns:a14="http://schemas.microsoft.com/office/drawing/2010/main" val="0"/>
                    </a:ext>
                  </a:extLst>
                </a:blip>
                <a:srcRect l="10358" t="38088" r="16000" b="38478"/>
                <a:stretch/>
              </p:blipFill>
              <p:spPr>
                <a:xfrm>
                  <a:off x="976802" y="1111800"/>
                  <a:ext cx="5369431" cy="1281444"/>
                </a:xfrm>
                <a:prstGeom prst="rect">
                  <a:avLst/>
                </a:prstGeom>
              </p:spPr>
            </p:pic>
            <p:sp>
              <p:nvSpPr>
                <p:cNvPr id="9" name="矩形 8">
                  <a:extLst>
                    <a:ext uri="{FF2B5EF4-FFF2-40B4-BE49-F238E27FC236}">
                      <a16:creationId xmlns:a16="http://schemas.microsoft.com/office/drawing/2014/main" id="{BE286D3B-98ED-F294-3570-60F47ACC81A3}"/>
                    </a:ext>
                  </a:extLst>
                </p:cNvPr>
                <p:cNvSpPr/>
                <p:nvPr/>
              </p:nvSpPr>
              <p:spPr>
                <a:xfrm>
                  <a:off x="4343830" y="1787236"/>
                  <a:ext cx="1885520" cy="384465"/>
                </a:xfrm>
                <a:prstGeom prst="rect">
                  <a:avLst/>
                </a:prstGeom>
                <a:solidFill>
                  <a:srgbClr val="080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14" name="任意形状 13">
                  <a:extLst>
                    <a:ext uri="{FF2B5EF4-FFF2-40B4-BE49-F238E27FC236}">
                      <a16:creationId xmlns:a16="http://schemas.microsoft.com/office/drawing/2014/main" id="{F88C8A55-1F2D-D3CE-61DB-027158F8CB28}"/>
                    </a:ext>
                  </a:extLst>
                </p:cNvPr>
                <p:cNvSpPr/>
                <p:nvPr/>
              </p:nvSpPr>
              <p:spPr>
                <a:xfrm>
                  <a:off x="3100647" y="1384069"/>
                  <a:ext cx="3129742" cy="511233"/>
                </a:xfrm>
                <a:custGeom>
                  <a:avLst/>
                  <a:gdLst>
                    <a:gd name="connsiteX0" fmla="*/ 0 w 3129742"/>
                    <a:gd name="connsiteY0" fmla="*/ 0 h 511233"/>
                    <a:gd name="connsiteX1" fmla="*/ 257695 w 3129742"/>
                    <a:gd name="connsiteY1" fmla="*/ 41564 h 511233"/>
                    <a:gd name="connsiteX2" fmla="*/ 440575 w 3129742"/>
                    <a:gd name="connsiteY2" fmla="*/ 62346 h 511233"/>
                    <a:gd name="connsiteX3" fmla="*/ 852055 w 3129742"/>
                    <a:gd name="connsiteY3" fmla="*/ 112222 h 511233"/>
                    <a:gd name="connsiteX4" fmla="*/ 1163782 w 3129742"/>
                    <a:gd name="connsiteY4" fmla="*/ 133004 h 511233"/>
                    <a:gd name="connsiteX5" fmla="*/ 1546168 w 3129742"/>
                    <a:gd name="connsiteY5" fmla="*/ 157942 h 511233"/>
                    <a:gd name="connsiteX6" fmla="*/ 1936866 w 3129742"/>
                    <a:gd name="connsiteY6" fmla="*/ 170411 h 511233"/>
                    <a:gd name="connsiteX7" fmla="*/ 2265218 w 3129742"/>
                    <a:gd name="connsiteY7" fmla="*/ 191193 h 511233"/>
                    <a:gd name="connsiteX8" fmla="*/ 2585258 w 3129742"/>
                    <a:gd name="connsiteY8" fmla="*/ 199506 h 511233"/>
                    <a:gd name="connsiteX9" fmla="*/ 3009208 w 3129742"/>
                    <a:gd name="connsiteY9" fmla="*/ 203662 h 511233"/>
                    <a:gd name="connsiteX10" fmla="*/ 3125586 w 3129742"/>
                    <a:gd name="connsiteY10" fmla="*/ 203662 h 511233"/>
                    <a:gd name="connsiteX11" fmla="*/ 3129742 w 3129742"/>
                    <a:gd name="connsiteY11" fmla="*/ 502920 h 511233"/>
                    <a:gd name="connsiteX12" fmla="*/ 1246909 w 3129742"/>
                    <a:gd name="connsiteY12" fmla="*/ 511233 h 511233"/>
                    <a:gd name="connsiteX13" fmla="*/ 1246909 w 3129742"/>
                    <a:gd name="connsiteY13" fmla="*/ 511233 h 511233"/>
                    <a:gd name="connsiteX14" fmla="*/ 968433 w 3129742"/>
                    <a:gd name="connsiteY14" fmla="*/ 415636 h 511233"/>
                    <a:gd name="connsiteX15" fmla="*/ 652549 w 3129742"/>
                    <a:gd name="connsiteY15" fmla="*/ 278476 h 511233"/>
                    <a:gd name="connsiteX16" fmla="*/ 357448 w 3129742"/>
                    <a:gd name="connsiteY16" fmla="*/ 153786 h 511233"/>
                    <a:gd name="connsiteX17" fmla="*/ 0 w 3129742"/>
                    <a:gd name="connsiteY17" fmla="*/ 0 h 51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29742" h="511233">
                      <a:moveTo>
                        <a:pt x="0" y="0"/>
                      </a:moveTo>
                      <a:lnTo>
                        <a:pt x="257695" y="41564"/>
                      </a:lnTo>
                      <a:lnTo>
                        <a:pt x="440575" y="62346"/>
                      </a:lnTo>
                      <a:lnTo>
                        <a:pt x="852055" y="112222"/>
                      </a:lnTo>
                      <a:lnTo>
                        <a:pt x="1163782" y="133004"/>
                      </a:lnTo>
                      <a:lnTo>
                        <a:pt x="1546168" y="157942"/>
                      </a:lnTo>
                      <a:lnTo>
                        <a:pt x="1936866" y="170411"/>
                      </a:lnTo>
                      <a:lnTo>
                        <a:pt x="2265218" y="191193"/>
                      </a:lnTo>
                      <a:lnTo>
                        <a:pt x="2585258" y="199506"/>
                      </a:lnTo>
                      <a:lnTo>
                        <a:pt x="3009208" y="203662"/>
                      </a:lnTo>
                      <a:lnTo>
                        <a:pt x="3125586" y="203662"/>
                      </a:lnTo>
                      <a:cubicBezTo>
                        <a:pt x="3126971" y="303415"/>
                        <a:pt x="3128357" y="403167"/>
                        <a:pt x="3129742" y="502920"/>
                      </a:cubicBezTo>
                      <a:lnTo>
                        <a:pt x="1246909" y="511233"/>
                      </a:lnTo>
                      <a:lnTo>
                        <a:pt x="1246909" y="511233"/>
                      </a:lnTo>
                      <a:lnTo>
                        <a:pt x="968433" y="415636"/>
                      </a:lnTo>
                      <a:lnTo>
                        <a:pt x="652549" y="278476"/>
                      </a:lnTo>
                      <a:lnTo>
                        <a:pt x="357448" y="153786"/>
                      </a:lnTo>
                      <a:lnTo>
                        <a:pt x="0" y="0"/>
                      </a:lnTo>
                      <a:close/>
                    </a:path>
                  </a:pathLst>
                </a:custGeom>
                <a:solidFill>
                  <a:srgbClr val="0808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noFill/>
                  </a:endParaRPr>
                </a:p>
              </p:txBody>
            </p:sp>
            <p:sp>
              <p:nvSpPr>
                <p:cNvPr id="15" name="文本框 14">
                  <a:extLst>
                    <a:ext uri="{FF2B5EF4-FFF2-40B4-BE49-F238E27FC236}">
                      <a16:creationId xmlns:a16="http://schemas.microsoft.com/office/drawing/2014/main" id="{B11DCD58-C88B-E1A4-0599-3D15871E3F78}"/>
                    </a:ext>
                  </a:extLst>
                </p:cNvPr>
                <p:cNvSpPr txBox="1"/>
                <p:nvPr/>
              </p:nvSpPr>
              <p:spPr>
                <a:xfrm>
                  <a:off x="5352816" y="1706587"/>
                  <a:ext cx="270164" cy="369332"/>
                </a:xfrm>
                <a:prstGeom prst="rect">
                  <a:avLst/>
                </a:prstGeom>
                <a:noFill/>
              </p:spPr>
              <p:txBody>
                <a:bodyPr wrap="square" rtlCol="0">
                  <a:spAutoFit/>
                </a:bodyPr>
                <a:lstStyle/>
                <a:p>
                  <a:r>
                    <a:rPr kumimoji="1" lang="en-US" altLang="zh-CN" dirty="0">
                      <a:solidFill>
                        <a:schemeClr val="bg1"/>
                      </a:solidFill>
                    </a:rPr>
                    <a:t>I</a:t>
                  </a:r>
                  <a:endParaRPr kumimoji="1" lang="zh-CN" altLang="en-US" dirty="0">
                    <a:solidFill>
                      <a:schemeClr val="bg1"/>
                    </a:solidFill>
                  </a:endParaRPr>
                </a:p>
              </p:txBody>
            </p:sp>
            <p:sp>
              <p:nvSpPr>
                <p:cNvPr id="16" name="文本框 15">
                  <a:extLst>
                    <a:ext uri="{FF2B5EF4-FFF2-40B4-BE49-F238E27FC236}">
                      <a16:creationId xmlns:a16="http://schemas.microsoft.com/office/drawing/2014/main" id="{32F85395-F2C1-41DA-C89C-DAEDC3F9AD84}"/>
                    </a:ext>
                  </a:extLst>
                </p:cNvPr>
                <p:cNvSpPr txBox="1"/>
                <p:nvPr/>
              </p:nvSpPr>
              <p:spPr>
                <a:xfrm>
                  <a:off x="5313331" y="1297562"/>
                  <a:ext cx="513363" cy="369332"/>
                </a:xfrm>
                <a:prstGeom prst="rect">
                  <a:avLst/>
                </a:prstGeom>
                <a:noFill/>
              </p:spPr>
              <p:txBody>
                <a:bodyPr wrap="square" rtlCol="0">
                  <a:spAutoFit/>
                </a:bodyPr>
                <a:lstStyle/>
                <a:p>
                  <a:r>
                    <a:rPr kumimoji="1" lang="en-US" altLang="zh-CN" dirty="0"/>
                    <a:t>II</a:t>
                  </a:r>
                  <a:endParaRPr kumimoji="1" lang="zh-CN" altLang="en-US" dirty="0"/>
                </a:p>
              </p:txBody>
            </p:sp>
          </p:grpSp>
          <p:sp>
            <p:nvSpPr>
              <p:cNvPr id="20" name="文本框 19">
                <a:extLst>
                  <a:ext uri="{FF2B5EF4-FFF2-40B4-BE49-F238E27FC236}">
                    <a16:creationId xmlns:a16="http://schemas.microsoft.com/office/drawing/2014/main" id="{1238E2CC-C426-DE23-2D5C-E074616A938E}"/>
                  </a:ext>
                </a:extLst>
              </p:cNvPr>
              <p:cNvSpPr txBox="1"/>
              <p:nvPr/>
            </p:nvSpPr>
            <p:spPr>
              <a:xfrm>
                <a:off x="1298136" y="1521240"/>
                <a:ext cx="2362009" cy="646331"/>
              </a:xfrm>
              <a:prstGeom prst="rect">
                <a:avLst/>
              </a:prstGeom>
              <a:noFill/>
            </p:spPr>
            <p:txBody>
              <a:bodyPr wrap="square" rtlCol="0">
                <a:spAutoFit/>
              </a:bodyPr>
              <a:lstStyle/>
              <a:p>
                <a:r>
                  <a:rPr kumimoji="1" lang="en-US" altLang="zh-CN" dirty="0"/>
                  <a:t>Unbounded/trivial</a:t>
                </a:r>
              </a:p>
              <a:p>
                <a:endParaRPr kumimoji="1" lang="zh-CN" altLang="en-US" dirty="0"/>
              </a:p>
            </p:txBody>
          </p:sp>
        </p:grpSp>
        <p:sp>
          <p:nvSpPr>
            <p:cNvPr id="23" name="文本框 22">
              <a:extLst>
                <a:ext uri="{FF2B5EF4-FFF2-40B4-BE49-F238E27FC236}">
                  <a16:creationId xmlns:a16="http://schemas.microsoft.com/office/drawing/2014/main" id="{CAC336FF-A8F7-B1F2-CA38-50CFC2B72225}"/>
                </a:ext>
              </a:extLst>
            </p:cNvPr>
            <p:cNvSpPr txBox="1"/>
            <p:nvPr/>
          </p:nvSpPr>
          <p:spPr>
            <a:xfrm rot="16200000">
              <a:off x="-282348" y="677173"/>
              <a:ext cx="2424731" cy="338554"/>
            </a:xfrm>
            <a:prstGeom prst="rect">
              <a:avLst/>
            </a:prstGeom>
            <a:noFill/>
          </p:spPr>
          <p:txBody>
            <a:bodyPr wrap="square" rtlCol="0">
              <a:spAutoFit/>
            </a:bodyPr>
            <a:lstStyle/>
            <a:p>
              <a:r>
                <a:rPr kumimoji="1" lang="en-US" altLang="zh-CN" sz="1600" i="1" dirty="0"/>
                <a:t>param1</a:t>
              </a:r>
              <a:endParaRPr kumimoji="1" lang="zh-CN" altLang="en-US" sz="1600" i="1" dirty="0"/>
            </a:p>
          </p:txBody>
        </p:sp>
        <p:sp>
          <p:nvSpPr>
            <p:cNvPr id="24" name="文本框 23">
              <a:extLst>
                <a:ext uri="{FF2B5EF4-FFF2-40B4-BE49-F238E27FC236}">
                  <a16:creationId xmlns:a16="http://schemas.microsoft.com/office/drawing/2014/main" id="{0CCE930C-FB2B-8086-D72A-F6E93398B343}"/>
                </a:ext>
              </a:extLst>
            </p:cNvPr>
            <p:cNvSpPr txBox="1"/>
            <p:nvPr/>
          </p:nvSpPr>
          <p:spPr>
            <a:xfrm>
              <a:off x="3298542" y="2248220"/>
              <a:ext cx="1131519" cy="338554"/>
            </a:xfrm>
            <a:prstGeom prst="rect">
              <a:avLst/>
            </a:prstGeom>
            <a:noFill/>
          </p:spPr>
          <p:txBody>
            <a:bodyPr wrap="square" rtlCol="0">
              <a:spAutoFit/>
            </a:bodyPr>
            <a:lstStyle/>
            <a:p>
              <a:r>
                <a:rPr kumimoji="1" lang="en-US" altLang="zh-CN" sz="1600" i="1" dirty="0"/>
                <a:t>param 2</a:t>
              </a:r>
              <a:endParaRPr kumimoji="1" lang="zh-CN" altLang="en-US" sz="1600" i="1" dirty="0"/>
            </a:p>
          </p:txBody>
        </p:sp>
      </p:grpSp>
      <p:grpSp>
        <p:nvGrpSpPr>
          <p:cNvPr id="38" name="组合 37">
            <a:extLst>
              <a:ext uri="{FF2B5EF4-FFF2-40B4-BE49-F238E27FC236}">
                <a16:creationId xmlns:a16="http://schemas.microsoft.com/office/drawing/2014/main" id="{43CEF4CB-B8C8-7EC2-C4C1-3300ADB9A1A6}"/>
              </a:ext>
            </a:extLst>
          </p:cNvPr>
          <p:cNvGrpSpPr/>
          <p:nvPr/>
        </p:nvGrpSpPr>
        <p:grpSpPr>
          <a:xfrm>
            <a:off x="666077" y="2561190"/>
            <a:ext cx="3005389" cy="2097232"/>
            <a:chOff x="654756" y="2567910"/>
            <a:chExt cx="3005389" cy="2097232"/>
          </a:xfrm>
        </p:grpSpPr>
        <p:pic>
          <p:nvPicPr>
            <p:cNvPr id="6" name="图片 5" descr="图表, 散点图&#10;&#10;已自动生成说明">
              <a:extLst>
                <a:ext uri="{FF2B5EF4-FFF2-40B4-BE49-F238E27FC236}">
                  <a16:creationId xmlns:a16="http://schemas.microsoft.com/office/drawing/2014/main" id="{1DF10822-3BD8-927A-2EFF-39EA2C823471}"/>
                </a:ext>
              </a:extLst>
            </p:cNvPr>
            <p:cNvPicPr>
              <a:picLocks noChangeAspect="1"/>
            </p:cNvPicPr>
            <p:nvPr/>
          </p:nvPicPr>
          <p:blipFill rotWithShape="1">
            <a:blip r:embed="rId5"/>
            <a:srcRect l="8542" t="7475" r="3641" b="6805"/>
            <a:stretch/>
          </p:blipFill>
          <p:spPr>
            <a:xfrm>
              <a:off x="1099295" y="2748518"/>
              <a:ext cx="2302238" cy="1689281"/>
            </a:xfrm>
            <a:prstGeom prst="rect">
              <a:avLst/>
            </a:prstGeom>
          </p:spPr>
        </p:pic>
        <p:sp>
          <p:nvSpPr>
            <p:cNvPr id="17" name="文本框 16">
              <a:extLst>
                <a:ext uri="{FF2B5EF4-FFF2-40B4-BE49-F238E27FC236}">
                  <a16:creationId xmlns:a16="http://schemas.microsoft.com/office/drawing/2014/main" id="{9183F83E-3065-A0DE-E3BD-56EE3DCFE1F8}"/>
                </a:ext>
              </a:extLst>
            </p:cNvPr>
            <p:cNvSpPr txBox="1"/>
            <p:nvPr/>
          </p:nvSpPr>
          <p:spPr>
            <a:xfrm>
              <a:off x="654756" y="2567910"/>
              <a:ext cx="428977" cy="369332"/>
            </a:xfrm>
            <a:prstGeom prst="rect">
              <a:avLst/>
            </a:prstGeom>
            <a:noFill/>
          </p:spPr>
          <p:txBody>
            <a:bodyPr wrap="square" rtlCol="0">
              <a:spAutoFit/>
            </a:bodyPr>
            <a:lstStyle/>
            <a:p>
              <a:r>
                <a:rPr kumimoji="1" lang="en-US" altLang="zh-CN" dirty="0"/>
                <a:t>I.</a:t>
              </a:r>
              <a:endParaRPr kumimoji="1" lang="zh-CN" altLang="en-US"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51E5BB5-36DD-8109-490C-32424A15A185}"/>
                    </a:ext>
                  </a:extLst>
                </p:cNvPr>
                <p:cNvSpPr txBox="1"/>
                <p:nvPr/>
              </p:nvSpPr>
              <p:spPr>
                <a:xfrm>
                  <a:off x="1546578" y="4326588"/>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𝐼</m:t>
                            </m:r>
                          </m:e>
                          <m:sub>
                            <m:r>
                              <a:rPr kumimoji="1" lang="en-US" altLang="zh-CN" sz="1600" b="0" i="1" smtClean="0">
                                <a:latin typeface="Cambria Math" panose="02040503050406030204" pitchFamily="18" charset="0"/>
                              </a:rPr>
                              <m:t>1</m:t>
                            </m:r>
                          </m:sub>
                        </m:sSub>
                      </m:oMath>
                    </m:oMathPara>
                  </a14:m>
                  <a:endParaRPr kumimoji="1" lang="zh-CN" altLang="en-US" sz="1600" dirty="0"/>
                </a:p>
              </p:txBody>
            </p:sp>
          </mc:Choice>
          <mc:Fallback xmlns="">
            <p:sp>
              <p:nvSpPr>
                <p:cNvPr id="31" name="文本框 30">
                  <a:extLst>
                    <a:ext uri="{FF2B5EF4-FFF2-40B4-BE49-F238E27FC236}">
                      <a16:creationId xmlns:a16="http://schemas.microsoft.com/office/drawing/2014/main" id="{B51E5BB5-36DD-8109-490C-32424A15A185}"/>
                    </a:ext>
                  </a:extLst>
                </p:cNvPr>
                <p:cNvSpPr txBox="1">
                  <a:spLocks noRot="1" noChangeAspect="1" noMove="1" noResize="1" noEditPoints="1" noAdjustHandles="1" noChangeArrowheads="1" noChangeShapeType="1" noTextEdit="1"/>
                </p:cNvSpPr>
                <p:nvPr/>
              </p:nvSpPr>
              <p:spPr>
                <a:xfrm>
                  <a:off x="1546578" y="4326588"/>
                  <a:ext cx="428977"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CDAAC151-5A0C-3224-5858-DC34BD44EEE6}"/>
                    </a:ext>
                  </a:extLst>
                </p:cNvPr>
                <p:cNvSpPr txBox="1"/>
                <p:nvPr/>
              </p:nvSpPr>
              <p:spPr>
                <a:xfrm>
                  <a:off x="2754117" y="4225191"/>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𝐼</m:t>
                            </m:r>
                          </m:e>
                          <m:sub>
                            <m:r>
                              <a:rPr kumimoji="1" lang="en-US" altLang="zh-CN" sz="1600" b="0" i="1" smtClean="0">
                                <a:latin typeface="Cambria Math" panose="02040503050406030204" pitchFamily="18" charset="0"/>
                              </a:rPr>
                              <m:t>2</m:t>
                            </m:r>
                          </m:sub>
                        </m:sSub>
                      </m:oMath>
                    </m:oMathPara>
                  </a14:m>
                  <a:endParaRPr kumimoji="1" lang="zh-CN" altLang="en-US" sz="1600" dirty="0"/>
                </a:p>
              </p:txBody>
            </p:sp>
          </mc:Choice>
          <mc:Fallback xmlns="">
            <p:sp>
              <p:nvSpPr>
                <p:cNvPr id="33" name="文本框 32">
                  <a:extLst>
                    <a:ext uri="{FF2B5EF4-FFF2-40B4-BE49-F238E27FC236}">
                      <a16:creationId xmlns:a16="http://schemas.microsoft.com/office/drawing/2014/main" id="{CDAAC151-5A0C-3224-5858-DC34BD44EEE6}"/>
                    </a:ext>
                  </a:extLst>
                </p:cNvPr>
                <p:cNvSpPr txBox="1">
                  <a:spLocks noRot="1" noChangeAspect="1" noMove="1" noResize="1" noEditPoints="1" noAdjustHandles="1" noChangeArrowheads="1" noChangeShapeType="1" noTextEdit="1"/>
                </p:cNvSpPr>
                <p:nvPr/>
              </p:nvSpPr>
              <p:spPr>
                <a:xfrm>
                  <a:off x="2754117" y="4225191"/>
                  <a:ext cx="428977"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5BAD504-809A-D8D2-E83D-27599DA1F4DD}"/>
                    </a:ext>
                  </a:extLst>
                </p:cNvPr>
                <p:cNvSpPr txBox="1"/>
                <p:nvPr/>
              </p:nvSpPr>
              <p:spPr>
                <a:xfrm>
                  <a:off x="756570" y="3465048"/>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𝜃</m:t>
                        </m:r>
                      </m:oMath>
                    </m:oMathPara>
                  </a14:m>
                  <a:endParaRPr kumimoji="1" lang="zh-CN" altLang="en-US" sz="1600" dirty="0"/>
                </a:p>
              </p:txBody>
            </p:sp>
          </mc:Choice>
          <mc:Fallback xmlns="">
            <p:sp>
              <p:nvSpPr>
                <p:cNvPr id="35" name="文本框 34">
                  <a:extLst>
                    <a:ext uri="{FF2B5EF4-FFF2-40B4-BE49-F238E27FC236}">
                      <a16:creationId xmlns:a16="http://schemas.microsoft.com/office/drawing/2014/main" id="{A5BAD504-809A-D8D2-E83D-27599DA1F4DD}"/>
                    </a:ext>
                  </a:extLst>
                </p:cNvPr>
                <p:cNvSpPr txBox="1">
                  <a:spLocks noRot="1" noChangeAspect="1" noMove="1" noResize="1" noEditPoints="1" noAdjustHandles="1" noChangeArrowheads="1" noChangeShapeType="1" noTextEdit="1"/>
                </p:cNvSpPr>
                <p:nvPr/>
              </p:nvSpPr>
              <p:spPr>
                <a:xfrm>
                  <a:off x="756570" y="3465048"/>
                  <a:ext cx="428977" cy="338554"/>
                </a:xfrm>
                <a:prstGeom prst="rect">
                  <a:avLst/>
                </a:prstGeom>
                <a:blipFill>
                  <a:blip r:embed="rId8"/>
                  <a:stretch>
                    <a:fillRect/>
                  </a:stretch>
                </a:blipFill>
              </p:spPr>
              <p:txBody>
                <a:bodyPr/>
                <a:lstStyle/>
                <a:p>
                  <a:r>
                    <a:rPr lang="zh-CN" altLang="en-US">
                      <a:noFill/>
                    </a:rPr>
                    <a:t> </a:t>
                  </a:r>
                </a:p>
              </p:txBody>
            </p:sp>
          </mc:Fallback>
        </mc:AlternateContent>
        <p:sp>
          <p:nvSpPr>
            <p:cNvPr id="37" name="矩形 36">
              <a:extLst>
                <a:ext uri="{FF2B5EF4-FFF2-40B4-BE49-F238E27FC236}">
                  <a16:creationId xmlns:a16="http://schemas.microsoft.com/office/drawing/2014/main" id="{0C4110C1-83F6-9C28-A45B-2A1CA204947B}"/>
                </a:ext>
              </a:extLst>
            </p:cNvPr>
            <p:cNvSpPr/>
            <p:nvPr/>
          </p:nvSpPr>
          <p:spPr>
            <a:xfrm>
              <a:off x="654756" y="2586774"/>
              <a:ext cx="3005389" cy="2078368"/>
            </a:xfrm>
            <a:prstGeom prst="rect">
              <a:avLst/>
            </a:prstGeom>
            <a:solidFill>
              <a:srgbClr val="0808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40" name="组合 39">
            <a:extLst>
              <a:ext uri="{FF2B5EF4-FFF2-40B4-BE49-F238E27FC236}">
                <a16:creationId xmlns:a16="http://schemas.microsoft.com/office/drawing/2014/main" id="{6BFC3FFC-9F6A-7B1C-B534-38A78694686D}"/>
              </a:ext>
            </a:extLst>
          </p:cNvPr>
          <p:cNvGrpSpPr/>
          <p:nvPr/>
        </p:nvGrpSpPr>
        <p:grpSpPr>
          <a:xfrm>
            <a:off x="3759200" y="2567910"/>
            <a:ext cx="2770354" cy="2097232"/>
            <a:chOff x="3759200" y="2567910"/>
            <a:chExt cx="2770354" cy="2097232"/>
          </a:xfrm>
        </p:grpSpPr>
        <p:pic>
          <p:nvPicPr>
            <p:cNvPr id="7" name="图片 6" descr="图表, 雷达图&#10;&#10;已自动生成说明">
              <a:extLst>
                <a:ext uri="{FF2B5EF4-FFF2-40B4-BE49-F238E27FC236}">
                  <a16:creationId xmlns:a16="http://schemas.microsoft.com/office/drawing/2014/main" id="{CAAC69E8-3191-05FD-EDA2-DCE9A0713ED5}"/>
                </a:ext>
              </a:extLst>
            </p:cNvPr>
            <p:cNvPicPr>
              <a:picLocks noChangeAspect="1"/>
            </p:cNvPicPr>
            <p:nvPr/>
          </p:nvPicPr>
          <p:blipFill rotWithShape="1">
            <a:blip r:embed="rId9"/>
            <a:srcRect l="10038" t="10645" r="4739" b="6281"/>
            <a:stretch/>
          </p:blipFill>
          <p:spPr>
            <a:xfrm>
              <a:off x="4211754" y="2874308"/>
              <a:ext cx="2191049" cy="1601129"/>
            </a:xfrm>
            <a:prstGeom prst="rect">
              <a:avLst/>
            </a:prstGeom>
          </p:spPr>
        </p:pic>
        <p:sp>
          <p:nvSpPr>
            <p:cNvPr id="18" name="文本框 17">
              <a:extLst>
                <a:ext uri="{FF2B5EF4-FFF2-40B4-BE49-F238E27FC236}">
                  <a16:creationId xmlns:a16="http://schemas.microsoft.com/office/drawing/2014/main" id="{0B38DAD5-8514-5459-3AA8-D7B934D06A44}"/>
                </a:ext>
              </a:extLst>
            </p:cNvPr>
            <p:cNvSpPr txBox="1"/>
            <p:nvPr/>
          </p:nvSpPr>
          <p:spPr>
            <a:xfrm>
              <a:off x="3886009" y="2588445"/>
              <a:ext cx="428977" cy="369332"/>
            </a:xfrm>
            <a:prstGeom prst="rect">
              <a:avLst/>
            </a:prstGeom>
            <a:noFill/>
          </p:spPr>
          <p:txBody>
            <a:bodyPr wrap="square" rtlCol="0">
              <a:spAutoFit/>
            </a:bodyPr>
            <a:lstStyle/>
            <a:p>
              <a:r>
                <a:rPr kumimoji="1" lang="en-US" altLang="zh-CN" dirty="0"/>
                <a:t>II.</a:t>
              </a:r>
              <a:endParaRPr kumimoji="1" lang="zh-CN" altLang="en-US"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2E6DE39-22F0-FE71-96F6-71D253DB9016}"/>
                    </a:ext>
                  </a:extLst>
                </p:cNvPr>
                <p:cNvSpPr txBox="1"/>
                <p:nvPr/>
              </p:nvSpPr>
              <p:spPr>
                <a:xfrm>
                  <a:off x="4642940" y="4326588"/>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𝐼</m:t>
                            </m:r>
                          </m:e>
                          <m:sub>
                            <m:r>
                              <a:rPr kumimoji="1" lang="en-US" altLang="zh-CN" sz="1600" b="0" i="1" smtClean="0">
                                <a:latin typeface="Cambria Math" panose="02040503050406030204" pitchFamily="18" charset="0"/>
                              </a:rPr>
                              <m:t>1</m:t>
                            </m:r>
                          </m:sub>
                        </m:sSub>
                      </m:oMath>
                    </m:oMathPara>
                  </a14:m>
                  <a:endParaRPr kumimoji="1" lang="zh-CN" altLang="en-US" sz="1600" dirty="0"/>
                </a:p>
              </p:txBody>
            </p:sp>
          </mc:Choice>
          <mc:Fallback xmlns="">
            <p:sp>
              <p:nvSpPr>
                <p:cNvPr id="32" name="文本框 31">
                  <a:extLst>
                    <a:ext uri="{FF2B5EF4-FFF2-40B4-BE49-F238E27FC236}">
                      <a16:creationId xmlns:a16="http://schemas.microsoft.com/office/drawing/2014/main" id="{A2E6DE39-22F0-FE71-96F6-71D253DB9016}"/>
                    </a:ext>
                  </a:extLst>
                </p:cNvPr>
                <p:cNvSpPr txBox="1">
                  <a:spLocks noRot="1" noChangeAspect="1" noMove="1" noResize="1" noEditPoints="1" noAdjustHandles="1" noChangeArrowheads="1" noChangeShapeType="1" noTextEdit="1"/>
                </p:cNvSpPr>
                <p:nvPr/>
              </p:nvSpPr>
              <p:spPr>
                <a:xfrm>
                  <a:off x="4642940" y="4326588"/>
                  <a:ext cx="428977"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5E694D0-C2FE-8140-9EE7-10B2274A721D}"/>
                    </a:ext>
                  </a:extLst>
                </p:cNvPr>
                <p:cNvSpPr txBox="1"/>
                <p:nvPr/>
              </p:nvSpPr>
              <p:spPr>
                <a:xfrm>
                  <a:off x="5612205" y="4280167"/>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𝐼</m:t>
                            </m:r>
                          </m:e>
                          <m:sub>
                            <m:r>
                              <a:rPr kumimoji="1" lang="en-US" altLang="zh-CN" sz="1600" b="0" i="1" smtClean="0">
                                <a:latin typeface="Cambria Math" panose="02040503050406030204" pitchFamily="18" charset="0"/>
                              </a:rPr>
                              <m:t>2</m:t>
                            </m:r>
                          </m:sub>
                        </m:sSub>
                      </m:oMath>
                    </m:oMathPara>
                  </a14:m>
                  <a:endParaRPr kumimoji="1" lang="zh-CN" altLang="en-US" sz="1600" dirty="0"/>
                </a:p>
              </p:txBody>
            </p:sp>
          </mc:Choice>
          <mc:Fallback xmlns="">
            <p:sp>
              <p:nvSpPr>
                <p:cNvPr id="34" name="文本框 33">
                  <a:extLst>
                    <a:ext uri="{FF2B5EF4-FFF2-40B4-BE49-F238E27FC236}">
                      <a16:creationId xmlns:a16="http://schemas.microsoft.com/office/drawing/2014/main" id="{25E694D0-C2FE-8140-9EE7-10B2274A721D}"/>
                    </a:ext>
                  </a:extLst>
                </p:cNvPr>
                <p:cNvSpPr txBox="1">
                  <a:spLocks noRot="1" noChangeAspect="1" noMove="1" noResize="1" noEditPoints="1" noAdjustHandles="1" noChangeArrowheads="1" noChangeShapeType="1" noTextEdit="1"/>
                </p:cNvSpPr>
                <p:nvPr/>
              </p:nvSpPr>
              <p:spPr>
                <a:xfrm>
                  <a:off x="5612205" y="4280167"/>
                  <a:ext cx="428977"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AF3F214-4B23-445E-0480-06DB56DF187E}"/>
                    </a:ext>
                  </a:extLst>
                </p:cNvPr>
                <p:cNvSpPr txBox="1"/>
                <p:nvPr/>
              </p:nvSpPr>
              <p:spPr>
                <a:xfrm>
                  <a:off x="3864301" y="3465048"/>
                  <a:ext cx="42897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𝜃</m:t>
                        </m:r>
                      </m:oMath>
                    </m:oMathPara>
                  </a14:m>
                  <a:endParaRPr kumimoji="1" lang="zh-CN" altLang="en-US" sz="1600" dirty="0"/>
                </a:p>
              </p:txBody>
            </p:sp>
          </mc:Choice>
          <mc:Fallback xmlns="">
            <p:sp>
              <p:nvSpPr>
                <p:cNvPr id="36" name="文本框 35">
                  <a:extLst>
                    <a:ext uri="{FF2B5EF4-FFF2-40B4-BE49-F238E27FC236}">
                      <a16:creationId xmlns:a16="http://schemas.microsoft.com/office/drawing/2014/main" id="{8AF3F214-4B23-445E-0480-06DB56DF187E}"/>
                    </a:ext>
                  </a:extLst>
                </p:cNvPr>
                <p:cNvSpPr txBox="1">
                  <a:spLocks noRot="1" noChangeAspect="1" noMove="1" noResize="1" noEditPoints="1" noAdjustHandles="1" noChangeArrowheads="1" noChangeShapeType="1" noTextEdit="1"/>
                </p:cNvSpPr>
                <p:nvPr/>
              </p:nvSpPr>
              <p:spPr>
                <a:xfrm>
                  <a:off x="3864301" y="3465048"/>
                  <a:ext cx="428977" cy="338554"/>
                </a:xfrm>
                <a:prstGeom prst="rect">
                  <a:avLst/>
                </a:prstGeom>
                <a:blipFill>
                  <a:blip r:embed="rId12"/>
                  <a:stretch>
                    <a:fillRect/>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A688AC30-FD8A-56E6-0306-37EB9BA41855}"/>
                </a:ext>
              </a:extLst>
            </p:cNvPr>
            <p:cNvSpPr/>
            <p:nvPr/>
          </p:nvSpPr>
          <p:spPr>
            <a:xfrm>
              <a:off x="3759200" y="2567910"/>
              <a:ext cx="2770354" cy="2097232"/>
            </a:xfrm>
            <a:prstGeom prst="rect">
              <a:avLst/>
            </a:prstGeom>
            <a:solidFill>
              <a:srgbClr val="FFFF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45" name="组合 44">
            <a:extLst>
              <a:ext uri="{FF2B5EF4-FFF2-40B4-BE49-F238E27FC236}">
                <a16:creationId xmlns:a16="http://schemas.microsoft.com/office/drawing/2014/main" id="{D2456F9F-FAE6-EE38-E214-F82A66025521}"/>
              </a:ext>
            </a:extLst>
          </p:cNvPr>
          <p:cNvGrpSpPr/>
          <p:nvPr/>
        </p:nvGrpSpPr>
        <p:grpSpPr>
          <a:xfrm>
            <a:off x="6748376" y="920976"/>
            <a:ext cx="4128656" cy="1830926"/>
            <a:chOff x="8246253" y="823212"/>
            <a:chExt cx="4128656" cy="1830926"/>
          </a:xfrm>
        </p:grpSpPr>
        <p:sp>
          <p:nvSpPr>
            <p:cNvPr id="4" name="文本框 3">
              <a:extLst>
                <a:ext uri="{FF2B5EF4-FFF2-40B4-BE49-F238E27FC236}">
                  <a16:creationId xmlns:a16="http://schemas.microsoft.com/office/drawing/2014/main" id="{D5202E97-9749-04CA-732D-291A5EE3302D}"/>
                </a:ext>
              </a:extLst>
            </p:cNvPr>
            <p:cNvSpPr txBox="1"/>
            <p:nvPr/>
          </p:nvSpPr>
          <p:spPr>
            <a:xfrm>
              <a:off x="8357166" y="969426"/>
              <a:ext cx="4017743" cy="1292662"/>
            </a:xfrm>
            <a:prstGeom prst="rect">
              <a:avLst/>
            </a:prstGeom>
            <a:noFill/>
          </p:spPr>
          <p:txBody>
            <a:bodyPr wrap="square" rtlCol="0">
              <a:spAutoFit/>
            </a:bodyPr>
            <a:lstStyle/>
            <a:p>
              <a:r>
                <a:rPr kumimoji="1" lang="en-US" altLang="zh-CN" sz="2000" dirty="0">
                  <a:latin typeface="Arial" panose="020B0604020202020204" pitchFamily="34" charset="0"/>
                  <a:cs typeface="Arial" panose="020B0604020202020204" pitchFamily="34" charset="0"/>
                </a:rPr>
                <a:t>I. Fixed points solutions:</a:t>
              </a:r>
            </a:p>
            <a:p>
              <a:endParaRPr kumimoji="1" lang="en-US" altLang="zh-CN" sz="2000" dirty="0">
                <a:latin typeface="Arial" panose="020B0604020202020204" pitchFamily="34" charset="0"/>
                <a:cs typeface="Arial" panose="020B0604020202020204" pitchFamily="34" charset="0"/>
              </a:endParaRPr>
            </a:p>
            <a:p>
              <a:endParaRPr kumimoji="1" lang="en-US" altLang="zh-CN" sz="2000" dirty="0">
                <a:latin typeface="Arial" panose="020B0604020202020204" pitchFamily="34" charset="0"/>
                <a:cs typeface="Arial" panose="020B0604020202020204" pitchFamily="34" charset="0"/>
              </a:endParaRPr>
            </a:p>
            <a:p>
              <a:endParaRPr kumimoji="1" lang="zh-CN" altLang="en-US" dirty="0">
                <a:latin typeface="Arial" panose="020B0604020202020204" pitchFamily="34" charset="0"/>
                <a:cs typeface="Arial" panose="020B0604020202020204" pitchFamily="34" charset="0"/>
              </a:endParaRPr>
            </a:p>
          </p:txBody>
        </p:sp>
        <p:grpSp>
          <p:nvGrpSpPr>
            <p:cNvPr id="43" name="组合 42">
              <a:extLst>
                <a:ext uri="{FF2B5EF4-FFF2-40B4-BE49-F238E27FC236}">
                  <a16:creationId xmlns:a16="http://schemas.microsoft.com/office/drawing/2014/main" id="{5678C990-FDCC-AD92-487A-4639215D7626}"/>
                </a:ext>
              </a:extLst>
            </p:cNvPr>
            <p:cNvGrpSpPr/>
            <p:nvPr/>
          </p:nvGrpSpPr>
          <p:grpSpPr>
            <a:xfrm>
              <a:off x="8246253" y="823212"/>
              <a:ext cx="3326437" cy="1830926"/>
              <a:chOff x="6714293" y="893120"/>
              <a:chExt cx="3326437" cy="1830926"/>
            </a:xfrm>
          </p:grpSpPr>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E5D07A5-660E-C031-DDCF-85BAF6E25CE3}"/>
                      </a:ext>
                    </a:extLst>
                  </p:cNvPr>
                  <p:cNvSpPr txBox="1"/>
                  <p:nvPr/>
                </p:nvSpPr>
                <p:spPr>
                  <a:xfrm>
                    <a:off x="6811776" y="1503518"/>
                    <a:ext cx="2301130" cy="775469"/>
                  </a:xfrm>
                  <a:prstGeom prst="rect">
                    <a:avLst/>
                  </a:prstGeom>
                  <a:noFill/>
                </p:spPr>
                <p:txBody>
                  <a:bodyPr wrap="square" rtlCol="0">
                    <a:spAutoFit/>
                  </a:bodyPr>
                  <a:lstStyle/>
                  <a:p>
                    <a14:m>
                      <m:oMath xmlns:m="http://schemas.openxmlformats.org/officeDocument/2006/math">
                        <m:f>
                          <m:fPr>
                            <m:ctrlPr>
                              <a:rPr lang="en-US" altLang="zh-CN" sz="1800" i="1" smtClean="0">
                                <a:latin typeface="Cambria Math" panose="02040503050406030204" pitchFamily="18" charset="0"/>
                              </a:rPr>
                            </m:ctrlPr>
                          </m:fPr>
                          <m:num>
                            <m:r>
                              <a:rPr lang="en-US" altLang="zh-CN" sz="1800" i="1">
                                <a:latin typeface="Cambria Math" panose="02040503050406030204" pitchFamily="18" charset="0"/>
                              </a:rPr>
                              <m:t>𝑑</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1</m:t>
                                </m:r>
                              </m:sub>
                            </m:sSub>
                          </m:num>
                          <m:den>
                            <m:r>
                              <a:rPr lang="en-US" altLang="zh-CN" sz="1800" i="1">
                                <a:latin typeface="Cambria Math" panose="02040503050406030204" pitchFamily="18" charset="0"/>
                              </a:rPr>
                              <m:t>𝑑𝑡</m:t>
                            </m:r>
                          </m:den>
                        </m:f>
                      </m:oMath>
                    </a14:m>
                    <a:r>
                      <a:rPr lang="zh-CN" altLang="en-US" sz="1800" dirty="0"/>
                      <a:t> </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𝑑</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b="0" i="1" smtClean="0">
                                    <a:latin typeface="Cambria Math" panose="02040503050406030204" pitchFamily="18" charset="0"/>
                                  </a:rPr>
                                  <m:t>2</m:t>
                                </m:r>
                              </m:sub>
                            </m:sSub>
                          </m:num>
                          <m:den>
                            <m:r>
                              <a:rPr lang="en-US" altLang="zh-CN" sz="1800" i="1">
                                <a:latin typeface="Cambria Math" panose="02040503050406030204" pitchFamily="18" charset="0"/>
                              </a:rPr>
                              <m:t>𝑑𝑡</m:t>
                            </m:r>
                          </m:den>
                        </m:f>
                      </m:oMath>
                    </a14:m>
                    <a:r>
                      <a:rPr lang="zh-CN" altLang="en-US" sz="1800" dirty="0"/>
                      <a:t> </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𝑑</m:t>
                            </m:r>
                            <m:r>
                              <a:rPr lang="en-US" altLang="zh-CN" sz="1800" b="0" i="1" smtClean="0">
                                <a:latin typeface="Cambria Math" panose="02040503050406030204" pitchFamily="18" charset="0"/>
                              </a:rPr>
                              <m:t>𝜃</m:t>
                            </m:r>
                          </m:num>
                          <m:den>
                            <m:r>
                              <a:rPr lang="en-US" altLang="zh-CN" sz="1800" i="1">
                                <a:latin typeface="Cambria Math" panose="02040503050406030204" pitchFamily="18" charset="0"/>
                              </a:rPr>
                              <m:t>𝑑𝑡</m:t>
                            </m:r>
                          </m:den>
                        </m:f>
                        <m:r>
                          <a:rPr lang="en-US" altLang="zh-CN" sz="1800" b="0" i="1" smtClean="0">
                            <a:latin typeface="Cambria Math" panose="02040503050406030204" pitchFamily="18" charset="0"/>
                          </a:rPr>
                          <m:t>=0</m:t>
                        </m:r>
                      </m:oMath>
                    </a14:m>
                    <a:endParaRPr kumimoji="1" lang="en-US" altLang="zh-CN" sz="1800" dirty="0">
                      <a:latin typeface="Arial" panose="020B0604020202020204" pitchFamily="34" charset="0"/>
                      <a:cs typeface="Arial" panose="020B0604020202020204" pitchFamily="34" charset="0"/>
                    </a:endParaRPr>
                  </a:p>
                  <a:p>
                    <a:endParaRPr kumimoji="1" lang="zh-CN" altLang="en-US" dirty="0"/>
                  </a:p>
                </p:txBody>
              </p:sp>
            </mc:Choice>
            <mc:Fallback xmlns="">
              <p:sp>
                <p:nvSpPr>
                  <p:cNvPr id="25" name="文本框 24">
                    <a:extLst>
                      <a:ext uri="{FF2B5EF4-FFF2-40B4-BE49-F238E27FC236}">
                        <a16:creationId xmlns:a16="http://schemas.microsoft.com/office/drawing/2014/main" id="{CE5D07A5-660E-C031-DDCF-85BAF6E25CE3}"/>
                      </a:ext>
                    </a:extLst>
                  </p:cNvPr>
                  <p:cNvSpPr txBox="1">
                    <a:spLocks noRot="1" noChangeAspect="1" noMove="1" noResize="1" noEditPoints="1" noAdjustHandles="1" noChangeArrowheads="1" noChangeShapeType="1" noTextEdit="1"/>
                  </p:cNvSpPr>
                  <p:nvPr/>
                </p:nvSpPr>
                <p:spPr>
                  <a:xfrm>
                    <a:off x="6811776" y="1503518"/>
                    <a:ext cx="2301130" cy="77546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FDC13A1-8901-8A4D-1ABD-FE6615B8DCCE}"/>
                      </a:ext>
                    </a:extLst>
                  </p:cNvPr>
                  <p:cNvSpPr txBox="1"/>
                  <p:nvPr/>
                </p:nvSpPr>
                <p:spPr>
                  <a:xfrm>
                    <a:off x="6714293" y="2075919"/>
                    <a:ext cx="1933705" cy="5717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𝑡</m:t>
                              </m:r>
                            </m:e>
                          </m:d>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𝐼</m:t>
                              </m:r>
                            </m:e>
                            <m:sub>
                              <m:r>
                                <a:rPr lang="en-US" altLang="zh-CN" sz="1800" i="1">
                                  <a:latin typeface="Cambria Math" panose="02040503050406030204" pitchFamily="18" charset="0"/>
                                </a:rPr>
                                <m:t>𝑛</m:t>
                              </m:r>
                            </m:sub>
                            <m:sup>
                              <m:f>
                                <m:fPr>
                                  <m:ctrlPr>
                                    <a:rPr lang="en-US" altLang="zh-CN" sz="1800" i="1">
                                      <a:latin typeface="Cambria Math" panose="02040503050406030204" pitchFamily="18" charset="0"/>
                                    </a:rPr>
                                  </m:ctrlPr>
                                </m:fPr>
                                <m:num>
                                  <m:r>
                                    <a:rPr lang="en-US" altLang="zh-CN" sz="1800" i="1">
                                      <a:latin typeface="Cambria Math" panose="02040503050406030204" pitchFamily="18" charset="0"/>
                                    </a:rPr>
                                    <m:t>1</m:t>
                                  </m:r>
                                </m:num>
                                <m:den>
                                  <m:r>
                                    <a:rPr lang="en-US" altLang="zh-CN" sz="1800" i="1">
                                      <a:latin typeface="Cambria Math" panose="02040503050406030204" pitchFamily="18" charset="0"/>
                                    </a:rPr>
                                    <m:t>2</m:t>
                                  </m:r>
                                </m:den>
                              </m:f>
                            </m:sup>
                          </m:sSubSup>
                          <m:sSup>
                            <m:sSupPr>
                              <m:ctrlPr>
                                <a:rPr lang="en-US" altLang="zh-CN" sz="1800" i="1" smtClean="0">
                                  <a:latin typeface="Cambria Math" panose="02040503050406030204" pitchFamily="18" charset="0"/>
                                </a:rPr>
                              </m:ctrlPr>
                            </m:sSupPr>
                            <m:e>
                              <m:r>
                                <a:rPr lang="en-US" altLang="zh-CN" sz="1800" i="1">
                                  <a:latin typeface="Cambria Math" panose="02040503050406030204" pitchFamily="18" charset="0"/>
                                </a:rPr>
                                <m:t>𝑒</m:t>
                              </m:r>
                            </m:e>
                            <m:sup>
                              <m:r>
                                <a:rPr lang="en-US" altLang="zh-CN" sz="1800" i="1">
                                  <a:latin typeface="Cambria Math" panose="02040503050406030204" pitchFamily="18" charset="0"/>
                                </a:rPr>
                                <m:t>𝑖</m:t>
                              </m:r>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𝜔</m:t>
                                  </m:r>
                                </m:e>
                                <m:sub>
                                  <m:r>
                                    <a:rPr lang="en-US" altLang="zh-CN" sz="1800" i="1" smtClean="0">
                                      <a:latin typeface="Cambria Math" panose="02040503050406030204" pitchFamily="18" charset="0"/>
                                      <a:ea typeface="Cambria Math" panose="02040503050406030204" pitchFamily="18" charset="0"/>
                                    </a:rPr>
                                    <m:t>±</m:t>
                                  </m:r>
                                </m:sub>
                              </m:sSub>
                              <m:r>
                                <a:rPr lang="en-US" altLang="zh-CN" sz="1800" b="0" i="1" smtClean="0">
                                  <a:latin typeface="Cambria Math" panose="02040503050406030204" pitchFamily="18" charset="0"/>
                                </a:rPr>
                                <m:t>𝑡</m:t>
                              </m:r>
                            </m:sup>
                          </m:sSup>
                        </m:oMath>
                      </m:oMathPara>
                    </a14:m>
                    <a:endParaRPr kumimoji="1" lang="zh-CN" altLang="en-US" dirty="0"/>
                  </a:p>
                </p:txBody>
              </p:sp>
            </mc:Choice>
            <mc:Fallback xmlns="">
              <p:sp>
                <p:nvSpPr>
                  <p:cNvPr id="26" name="文本框 25">
                    <a:extLst>
                      <a:ext uri="{FF2B5EF4-FFF2-40B4-BE49-F238E27FC236}">
                        <a16:creationId xmlns:a16="http://schemas.microsoft.com/office/drawing/2014/main" id="{6FDC13A1-8901-8A4D-1ABD-FE6615B8DCCE}"/>
                      </a:ext>
                    </a:extLst>
                  </p:cNvPr>
                  <p:cNvSpPr txBox="1">
                    <a:spLocks noRot="1" noChangeAspect="1" noMove="1" noResize="1" noEditPoints="1" noAdjustHandles="1" noChangeArrowheads="1" noChangeShapeType="1" noTextEdit="1"/>
                  </p:cNvSpPr>
                  <p:nvPr/>
                </p:nvSpPr>
                <p:spPr>
                  <a:xfrm>
                    <a:off x="6714293" y="2075919"/>
                    <a:ext cx="1933705" cy="571760"/>
                  </a:xfrm>
                  <a:prstGeom prst="rect">
                    <a:avLst/>
                  </a:prstGeom>
                  <a:blipFill>
                    <a:blip r:embed="rId14"/>
                    <a:stretch>
                      <a:fillRect/>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5E06F968-B6BE-00C4-9CB4-83FA9B637B24}"/>
                  </a:ext>
                </a:extLst>
              </p:cNvPr>
              <p:cNvSpPr/>
              <p:nvPr/>
            </p:nvSpPr>
            <p:spPr>
              <a:xfrm>
                <a:off x="6737087" y="893120"/>
                <a:ext cx="3303643" cy="1830926"/>
              </a:xfrm>
              <a:prstGeom prst="rect">
                <a:avLst/>
              </a:prstGeom>
              <a:solidFill>
                <a:srgbClr val="080899">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grpSp>
        <p:nvGrpSpPr>
          <p:cNvPr id="46" name="组合 45">
            <a:extLst>
              <a:ext uri="{FF2B5EF4-FFF2-40B4-BE49-F238E27FC236}">
                <a16:creationId xmlns:a16="http://schemas.microsoft.com/office/drawing/2014/main" id="{FBFD8689-2626-85EA-9777-05053DE45452}"/>
              </a:ext>
            </a:extLst>
          </p:cNvPr>
          <p:cNvGrpSpPr/>
          <p:nvPr/>
        </p:nvGrpSpPr>
        <p:grpSpPr>
          <a:xfrm>
            <a:off x="6511925" y="2837336"/>
            <a:ext cx="6396224" cy="2575791"/>
            <a:chOff x="6529554" y="2788047"/>
            <a:chExt cx="6396224" cy="2575791"/>
          </a:xfrm>
        </p:grpSpPr>
        <p:sp>
          <p:nvSpPr>
            <p:cNvPr id="5" name="文本框 4">
              <a:extLst>
                <a:ext uri="{FF2B5EF4-FFF2-40B4-BE49-F238E27FC236}">
                  <a16:creationId xmlns:a16="http://schemas.microsoft.com/office/drawing/2014/main" id="{B44DE693-88D8-8608-6FC6-589F4578372A}"/>
                </a:ext>
              </a:extLst>
            </p:cNvPr>
            <p:cNvSpPr txBox="1"/>
            <p:nvPr/>
          </p:nvSpPr>
          <p:spPr>
            <a:xfrm>
              <a:off x="6811776" y="2788047"/>
              <a:ext cx="6114002" cy="1292662"/>
            </a:xfrm>
            <a:prstGeom prst="rect">
              <a:avLst/>
            </a:prstGeom>
            <a:noFill/>
          </p:spPr>
          <p:txBody>
            <a:bodyPr wrap="square" rtlCol="0">
              <a:spAutoFit/>
            </a:bodyPr>
            <a:lstStyle/>
            <a:p>
              <a:r>
                <a:rPr kumimoji="1" lang="en-US" altLang="zh-CN" sz="2000" dirty="0">
                  <a:latin typeface="Arial" panose="020B0604020202020204" pitchFamily="34" charset="0"/>
                  <a:cs typeface="Arial" panose="020B0604020202020204" pitchFamily="34" charset="0"/>
                </a:rPr>
                <a:t>II. Limit cycle solutions:</a:t>
              </a:r>
            </a:p>
            <a:p>
              <a:endParaRPr kumimoji="1" lang="en-US" altLang="zh-CN" sz="2000" dirty="0">
                <a:latin typeface="Arial" panose="020B0604020202020204" pitchFamily="34" charset="0"/>
                <a:cs typeface="Arial" panose="020B0604020202020204" pitchFamily="34" charset="0"/>
              </a:endParaRPr>
            </a:p>
            <a:p>
              <a:endParaRPr kumimoji="1" lang="en-US" altLang="zh-CN" sz="2000" dirty="0">
                <a:latin typeface="Arial" panose="020B0604020202020204" pitchFamily="34" charset="0"/>
                <a:cs typeface="Arial" panose="020B0604020202020204" pitchFamily="34" charset="0"/>
              </a:endParaRPr>
            </a:p>
            <a:p>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9CF1321-611A-C2E7-B486-925ED15B8A58}"/>
                    </a:ext>
                  </a:extLst>
                </p:cNvPr>
                <p:cNvSpPr txBox="1"/>
                <p:nvPr/>
              </p:nvSpPr>
              <p:spPr>
                <a:xfrm>
                  <a:off x="6529554" y="4239235"/>
                  <a:ext cx="5531555" cy="11246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m:t>
                        </m:r>
                        <m:d>
                          <m:dPr>
                            <m:ctrlPr>
                              <a:rPr kumimoji="1" lang="en-US" altLang="zh-CN" sz="1800" i="1">
                                <a:latin typeface="Cambria Math" panose="02040503050406030204" pitchFamily="18" charset="0"/>
                              </a:rPr>
                            </m:ctrlPr>
                          </m:dPr>
                          <m:e>
                            <m:nary>
                              <m:naryPr>
                                <m:chr m:val="∑"/>
                                <m:ctrlPr>
                                  <a:rPr kumimoji="1" lang="en-US" altLang="zh-CN" sz="1800" i="1">
                                    <a:latin typeface="Cambria Math" panose="02040503050406030204" pitchFamily="18" charset="0"/>
                                  </a:rPr>
                                </m:ctrlPr>
                              </m:naryPr>
                              <m:sub>
                                <m:r>
                                  <a:rPr kumimoji="1" lang="en-US" altLang="zh-CN" sz="1800" b="0" i="1" smtClean="0">
                                    <a:latin typeface="Cambria Math" panose="02040503050406030204" pitchFamily="18" charset="0"/>
                                  </a:rPr>
                                  <m:t>𝑘</m:t>
                                </m:r>
                                <m:r>
                                  <a:rPr kumimoji="1" lang="en-US" altLang="zh-CN" sz="1800" i="1">
                                    <a:latin typeface="Cambria Math" panose="02040503050406030204" pitchFamily="18" charset="0"/>
                                  </a:rPr>
                                  <m:t>=−∞</m:t>
                                </m:r>
                              </m:sub>
                              <m:sup>
                                <m:r>
                                  <a:rPr kumimoji="1" lang="en-US" altLang="zh-CN" sz="1800" i="1">
                                    <a:latin typeface="Cambria Math" panose="02040503050406030204" pitchFamily="18" charset="0"/>
                                    <a:ea typeface="Cambria Math" panose="02040503050406030204" pitchFamily="18" charset="0"/>
                                  </a:rPr>
                                  <m:t>∞</m:t>
                                </m:r>
                              </m:sup>
                              <m:e>
                                <m:sSubSup>
                                  <m:sSubSupPr>
                                    <m:ctrlPr>
                                      <a:rPr kumimoji="1" lang="en-US" altLang="zh-CN" sz="1800" i="1">
                                        <a:latin typeface="Cambria Math" panose="02040503050406030204" pitchFamily="18" charset="0"/>
                                      </a:rPr>
                                    </m:ctrlPr>
                                  </m:sSubSupPr>
                                  <m:e>
                                    <m:r>
                                      <a:rPr kumimoji="1" lang="en-US" altLang="zh-CN" sz="1800" i="1">
                                        <a:latin typeface="Cambria Math" panose="02040503050406030204" pitchFamily="18" charset="0"/>
                                      </a:rPr>
                                      <m:t>𝑐</m:t>
                                    </m:r>
                                  </m:e>
                                  <m:sub>
                                    <m:r>
                                      <a:rPr kumimoji="1" lang="en-US" altLang="zh-CN" sz="1800" b="0" i="1" smtClean="0">
                                        <a:latin typeface="Cambria Math" panose="02040503050406030204" pitchFamily="18" charset="0"/>
                                      </a:rPr>
                                      <m:t>𝑘</m:t>
                                    </m:r>
                                  </m:sub>
                                  <m:sup>
                                    <m:r>
                                      <a:rPr kumimoji="1" lang="en-US" altLang="zh-CN" sz="1800" i="1">
                                        <a:latin typeface="Cambria Math" panose="02040503050406030204" pitchFamily="18" charset="0"/>
                                      </a:rPr>
                                      <m:t>(</m:t>
                                    </m:r>
                                    <m:r>
                                      <a:rPr kumimoji="1" lang="en-US" altLang="zh-CN" sz="1800" b="0" i="1" smtClean="0">
                                        <a:latin typeface="Cambria Math" panose="02040503050406030204" pitchFamily="18" charset="0"/>
                                      </a:rPr>
                                      <m:t>𝑛</m:t>
                                    </m:r>
                                    <m:r>
                                      <a:rPr kumimoji="1" lang="en-US" altLang="zh-CN" sz="1800" i="1">
                                        <a:latin typeface="Cambria Math" panose="02040503050406030204" pitchFamily="18" charset="0"/>
                                      </a:rPr>
                                      <m:t>)</m:t>
                                    </m:r>
                                  </m:sup>
                                </m:sSubSup>
                                <m:sSup>
                                  <m:sSupPr>
                                    <m:ctrlPr>
                                      <a:rPr kumimoji="1" lang="en-US" altLang="zh-CN" sz="1800" i="1">
                                        <a:latin typeface="Cambria Math" panose="02040503050406030204" pitchFamily="18" charset="0"/>
                                      </a:rPr>
                                    </m:ctrlPr>
                                  </m:sSupPr>
                                  <m:e>
                                    <m:r>
                                      <a:rPr kumimoji="1" lang="en-US" altLang="zh-CN" sz="1800" i="1">
                                        <a:latin typeface="Cambria Math" panose="02040503050406030204" pitchFamily="18" charset="0"/>
                                      </a:rPr>
                                      <m:t>𝑒</m:t>
                                    </m:r>
                                  </m:e>
                                  <m:sup>
                                    <m:r>
                                      <a:rPr kumimoji="1" lang="en-US" altLang="zh-CN" sz="1800" i="1">
                                        <a:latin typeface="Cambria Math" panose="02040503050406030204" pitchFamily="18" charset="0"/>
                                      </a:rPr>
                                      <m:t>𝑖</m:t>
                                    </m:r>
                                    <m:r>
                                      <a:rPr kumimoji="1" lang="en-US" altLang="zh-CN" sz="1800" b="0" i="1" smtClean="0">
                                        <a:latin typeface="Cambria Math" panose="02040503050406030204" pitchFamily="18" charset="0"/>
                                      </a:rPr>
                                      <m:t>𝑘</m:t>
                                    </m:r>
                                    <m:r>
                                      <a:rPr kumimoji="1" lang="en-US" altLang="zh-CN" sz="1800" i="1">
                                        <a:latin typeface="Cambria Math" panose="02040503050406030204" pitchFamily="18" charset="0"/>
                                      </a:rPr>
                                      <m:t>𝜔</m:t>
                                    </m:r>
                                    <m:r>
                                      <a:rPr kumimoji="1" lang="en-US" altLang="zh-CN" sz="1800" i="1">
                                        <a:latin typeface="Cambria Math" panose="02040503050406030204" pitchFamily="18" charset="0"/>
                                      </a:rPr>
                                      <m:t>𝑡</m:t>
                                    </m:r>
                                  </m:sup>
                                </m:sSup>
                              </m:e>
                            </m:nary>
                          </m:e>
                        </m:d>
                        <m:r>
                          <m:rPr>
                            <m:sty m:val="p"/>
                          </m:rPr>
                          <a:rPr kumimoji="1" lang="en-US" altLang="zh-CN" sz="1800">
                            <a:latin typeface="Cambria Math" panose="02040503050406030204" pitchFamily="18" charset="0"/>
                          </a:rPr>
                          <m:t>exp</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𝑖</m:t>
                        </m:r>
                        <m:nary>
                          <m:naryPr>
                            <m:chr m:val="∑"/>
                            <m:ctrlPr>
                              <a:rPr kumimoji="1" lang="en-US" altLang="zh-CN" sz="1800" i="1">
                                <a:latin typeface="Cambria Math" panose="02040503050406030204" pitchFamily="18" charset="0"/>
                              </a:rPr>
                            </m:ctrlPr>
                          </m:naryPr>
                          <m:sub>
                            <m:r>
                              <m:rPr>
                                <m:brk m:alnAt="23"/>
                              </m:rPr>
                              <a:rPr kumimoji="1" lang="en-US" altLang="zh-CN" sz="1800" i="1">
                                <a:latin typeface="Cambria Math" panose="02040503050406030204" pitchFamily="18" charset="0"/>
                              </a:rPr>
                              <m:t>𝑚</m:t>
                            </m:r>
                            <m:r>
                              <a:rPr kumimoji="1" lang="en-US" altLang="zh-CN" sz="1800" i="1">
                                <a:latin typeface="Cambria Math" panose="02040503050406030204" pitchFamily="18" charset="0"/>
                              </a:rPr>
                              <m:t>=−∞</m:t>
                            </m:r>
                          </m:sub>
                          <m:sup>
                            <m:r>
                              <a:rPr kumimoji="1" lang="en-US" altLang="zh-CN" sz="1800" i="1">
                                <a:latin typeface="Cambria Math" panose="02040503050406030204" pitchFamily="18" charset="0"/>
                                <a:ea typeface="Cambria Math" panose="02040503050406030204" pitchFamily="18" charset="0"/>
                              </a:rPr>
                              <m:t>∞</m:t>
                            </m:r>
                          </m:sup>
                          <m:e>
                            <m:sSubSup>
                              <m:sSubSupPr>
                                <m:ctrlPr>
                                  <a:rPr kumimoji="1" lang="en-US" altLang="zh-CN" sz="1800" i="1">
                                    <a:latin typeface="Cambria Math" panose="02040503050406030204" pitchFamily="18" charset="0"/>
                                  </a:rPr>
                                </m:ctrlPr>
                              </m:sSubSupPr>
                              <m:e>
                                <m:r>
                                  <a:rPr kumimoji="1" lang="en-US" altLang="zh-CN" sz="1800" i="1">
                                    <a:latin typeface="Cambria Math" panose="02040503050406030204" pitchFamily="18" charset="0"/>
                                  </a:rPr>
                                  <m:t>𝑑</m:t>
                                </m:r>
                              </m:e>
                              <m:sub>
                                <m:r>
                                  <a:rPr kumimoji="1" lang="en-US" altLang="zh-CN" sz="1800" i="1">
                                    <a:latin typeface="Cambria Math" panose="02040503050406030204" pitchFamily="18" charset="0"/>
                                  </a:rPr>
                                  <m:t>𝑚</m:t>
                                </m:r>
                              </m:sub>
                              <m:sup>
                                <m:r>
                                  <a:rPr kumimoji="1" lang="en-US" altLang="zh-CN" sz="1800" i="1">
                                    <a:latin typeface="Cambria Math" panose="02040503050406030204" pitchFamily="18" charset="0"/>
                                  </a:rPr>
                                  <m:t>(</m:t>
                                </m:r>
                                <m:r>
                                  <a:rPr kumimoji="1" lang="en-US" altLang="zh-CN" sz="1800" b="0" i="1" smtClean="0">
                                    <a:latin typeface="Cambria Math" panose="02040503050406030204" pitchFamily="18" charset="0"/>
                                  </a:rPr>
                                  <m:t>𝑛</m:t>
                                </m:r>
                                <m:r>
                                  <a:rPr kumimoji="1" lang="en-US" altLang="zh-CN" sz="1800" i="1">
                                    <a:latin typeface="Cambria Math" panose="02040503050406030204" pitchFamily="18" charset="0"/>
                                  </a:rPr>
                                  <m:t>)</m:t>
                                </m:r>
                              </m:sup>
                            </m:sSubSup>
                            <m:sSup>
                              <m:sSupPr>
                                <m:ctrlPr>
                                  <a:rPr kumimoji="1" lang="en-US" altLang="zh-CN" sz="1800" i="1">
                                    <a:latin typeface="Cambria Math" panose="02040503050406030204" pitchFamily="18" charset="0"/>
                                  </a:rPr>
                                </m:ctrlPr>
                              </m:sSupPr>
                              <m:e>
                                <m:r>
                                  <a:rPr kumimoji="1" lang="en-US" altLang="zh-CN" sz="1800" i="1">
                                    <a:latin typeface="Cambria Math" panose="02040503050406030204" pitchFamily="18" charset="0"/>
                                  </a:rPr>
                                  <m:t>𝑒</m:t>
                                </m:r>
                              </m:e>
                              <m:sup>
                                <m:r>
                                  <a:rPr kumimoji="1" lang="en-US" altLang="zh-CN" sz="1800" i="1">
                                    <a:latin typeface="Cambria Math" panose="02040503050406030204" pitchFamily="18" charset="0"/>
                                  </a:rPr>
                                  <m:t>𝑖𝑚</m:t>
                                </m:r>
                                <m:r>
                                  <a:rPr kumimoji="1" lang="en-US" altLang="zh-CN" sz="1800" i="1">
                                    <a:latin typeface="Cambria Math" panose="02040503050406030204" pitchFamily="18" charset="0"/>
                                  </a:rPr>
                                  <m:t>𝜔</m:t>
                                </m:r>
                                <m:r>
                                  <a:rPr kumimoji="1" lang="en-US" altLang="zh-CN" sz="1800" i="1">
                                    <a:latin typeface="Cambria Math" panose="02040503050406030204" pitchFamily="18" charset="0"/>
                                  </a:rPr>
                                  <m:t>𝑡</m:t>
                                </m:r>
                              </m:sup>
                            </m:sSup>
                          </m:e>
                        </m:nary>
                        <m:r>
                          <a:rPr kumimoji="1" lang="en-US" altLang="zh-CN" sz="1800" i="1">
                            <a:latin typeface="Cambria Math" panose="02040503050406030204" pitchFamily="18" charset="0"/>
                          </a:rPr>
                          <m:t>)</m:t>
                        </m:r>
                      </m:oMath>
                    </m:oMathPara>
                  </a14:m>
                  <a:endParaRPr kumimoji="1" lang="en-US" altLang="zh-CN" sz="1800" dirty="0"/>
                </a:p>
                <a:p>
                  <a:endParaRPr kumimoji="1" lang="zh-CN" altLang="en-US" dirty="0"/>
                </a:p>
              </p:txBody>
            </p:sp>
          </mc:Choice>
          <mc:Fallback xmlns="">
            <p:sp>
              <p:nvSpPr>
                <p:cNvPr id="28" name="文本框 27">
                  <a:extLst>
                    <a:ext uri="{FF2B5EF4-FFF2-40B4-BE49-F238E27FC236}">
                      <a16:creationId xmlns:a16="http://schemas.microsoft.com/office/drawing/2014/main" id="{C9CF1321-611A-C2E7-B486-925ED15B8A58}"/>
                    </a:ext>
                  </a:extLst>
                </p:cNvPr>
                <p:cNvSpPr txBox="1">
                  <a:spLocks noRot="1" noChangeAspect="1" noMove="1" noResize="1" noEditPoints="1" noAdjustHandles="1" noChangeArrowheads="1" noChangeShapeType="1" noTextEdit="1"/>
                </p:cNvSpPr>
                <p:nvPr/>
              </p:nvSpPr>
              <p:spPr>
                <a:xfrm>
                  <a:off x="6529554" y="4239235"/>
                  <a:ext cx="5531555" cy="1124603"/>
                </a:xfrm>
                <a:prstGeom prst="rect">
                  <a:avLst/>
                </a:prstGeom>
                <a:blipFill>
                  <a:blip r:embed="rId15"/>
                  <a:stretch>
                    <a:fillRect t="-74444" b="-91111"/>
                  </a:stretch>
                </a:blipFill>
              </p:spPr>
              <p:txBody>
                <a:bodyPr/>
                <a:lstStyle/>
                <a:p>
                  <a:r>
                    <a:rPr lang="zh-CN" altLang="en-US">
                      <a:noFill/>
                    </a:rPr>
                    <a:t> </a:t>
                  </a:r>
                </a:p>
              </p:txBody>
            </p:sp>
          </mc:Fallback>
        </mc:AlternateContent>
        <p:grpSp>
          <p:nvGrpSpPr>
            <p:cNvPr id="44" name="组合 43">
              <a:extLst>
                <a:ext uri="{FF2B5EF4-FFF2-40B4-BE49-F238E27FC236}">
                  <a16:creationId xmlns:a16="http://schemas.microsoft.com/office/drawing/2014/main" id="{E07F5F26-65F8-235E-80A5-6111478B1777}"/>
                </a:ext>
              </a:extLst>
            </p:cNvPr>
            <p:cNvGrpSpPr/>
            <p:nvPr/>
          </p:nvGrpSpPr>
          <p:grpSpPr>
            <a:xfrm>
              <a:off x="6771170" y="2834535"/>
              <a:ext cx="5138824" cy="2326846"/>
              <a:chOff x="6771170" y="2834535"/>
              <a:chExt cx="5138824" cy="2326846"/>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34F3203-D7B5-8697-EB4B-E71B8697F0C8}"/>
                      </a:ext>
                    </a:extLst>
                  </p:cNvPr>
                  <p:cNvSpPr txBox="1"/>
                  <p:nvPr/>
                </p:nvSpPr>
                <p:spPr>
                  <a:xfrm>
                    <a:off x="6811776" y="3399765"/>
                    <a:ext cx="2483556" cy="775469"/>
                  </a:xfrm>
                  <a:prstGeom prst="rect">
                    <a:avLst/>
                  </a:prstGeom>
                  <a:noFill/>
                </p:spPr>
                <p:txBody>
                  <a:bodyPr wrap="square" rtlCol="0">
                    <a:spAutoFit/>
                  </a:bodyPr>
                  <a:lstStyle/>
                  <a:p>
                    <a14:m>
                      <m:oMath xmlns:m="http://schemas.openxmlformats.org/officeDocument/2006/math">
                        <m:f>
                          <m:fPr>
                            <m:ctrlPr>
                              <a:rPr lang="en-US" altLang="zh-CN" sz="1800" i="1" smtClean="0">
                                <a:latin typeface="Cambria Math" panose="02040503050406030204" pitchFamily="18" charset="0"/>
                              </a:rPr>
                            </m:ctrlPr>
                          </m:fPr>
                          <m:num>
                            <m:r>
                              <a:rPr lang="en-US" altLang="zh-CN" sz="1800" i="1">
                                <a:latin typeface="Cambria Math" panose="02040503050406030204" pitchFamily="18" charset="0"/>
                              </a:rPr>
                              <m:t>𝑑</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1</m:t>
                                </m:r>
                              </m:sub>
                            </m:sSub>
                          </m:num>
                          <m:den>
                            <m:r>
                              <a:rPr lang="en-US" altLang="zh-CN" sz="1800" i="1">
                                <a:latin typeface="Cambria Math" panose="02040503050406030204" pitchFamily="18" charset="0"/>
                              </a:rPr>
                              <m:t>𝑑𝑡</m:t>
                            </m:r>
                          </m:den>
                        </m:f>
                      </m:oMath>
                    </a14:m>
                    <a:r>
                      <a:rPr lang="zh-CN" altLang="en-US" sz="1800" dirty="0"/>
                      <a:t> </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𝑑</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b="0" i="1" smtClean="0">
                                    <a:latin typeface="Cambria Math" panose="02040503050406030204" pitchFamily="18" charset="0"/>
                                  </a:rPr>
                                  <m:t>2</m:t>
                                </m:r>
                              </m:sub>
                            </m:sSub>
                          </m:num>
                          <m:den>
                            <m:r>
                              <a:rPr lang="en-US" altLang="zh-CN" sz="1800" i="1">
                                <a:latin typeface="Cambria Math" panose="02040503050406030204" pitchFamily="18" charset="0"/>
                              </a:rPr>
                              <m:t>𝑑𝑡</m:t>
                            </m:r>
                          </m:den>
                        </m:f>
                      </m:oMath>
                    </a14:m>
                    <a:r>
                      <a:rPr lang="zh-CN" altLang="en-US" sz="1800" dirty="0"/>
                      <a:t> </a:t>
                    </a:r>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𝑑</m:t>
                            </m:r>
                            <m:r>
                              <a:rPr lang="en-US" altLang="zh-CN" sz="1800" b="0" i="1" smtClean="0">
                                <a:latin typeface="Cambria Math" panose="02040503050406030204" pitchFamily="18" charset="0"/>
                              </a:rPr>
                              <m:t>𝜃</m:t>
                            </m:r>
                          </m:num>
                          <m:den>
                            <m:r>
                              <a:rPr lang="en-US" altLang="zh-CN" sz="1800" i="1">
                                <a:latin typeface="Cambria Math" panose="02040503050406030204" pitchFamily="18" charset="0"/>
                              </a:rPr>
                              <m:t>𝑑𝑡</m:t>
                            </m:r>
                          </m:den>
                        </m:f>
                        <m:r>
                          <a:rPr lang="en-US" altLang="zh-CN" sz="1800" i="1">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rPr>
                          <m:t>0</m:t>
                        </m:r>
                      </m:oMath>
                    </a14:m>
                    <a:endParaRPr kumimoji="1" lang="en-US" altLang="zh-CN" sz="1800" dirty="0">
                      <a:latin typeface="Arial" panose="020B0604020202020204" pitchFamily="34" charset="0"/>
                      <a:cs typeface="Arial" panose="020B0604020202020204" pitchFamily="34" charset="0"/>
                    </a:endParaRPr>
                  </a:p>
                  <a:p>
                    <a:endParaRPr kumimoji="1" lang="zh-CN" altLang="en-US" dirty="0"/>
                  </a:p>
                </p:txBody>
              </p:sp>
            </mc:Choice>
            <mc:Fallback xmlns="">
              <p:sp>
                <p:nvSpPr>
                  <p:cNvPr id="27" name="文本框 26">
                    <a:extLst>
                      <a:ext uri="{FF2B5EF4-FFF2-40B4-BE49-F238E27FC236}">
                        <a16:creationId xmlns:a16="http://schemas.microsoft.com/office/drawing/2014/main" id="{034F3203-D7B5-8697-EB4B-E71B8697F0C8}"/>
                      </a:ext>
                    </a:extLst>
                  </p:cNvPr>
                  <p:cNvSpPr txBox="1">
                    <a:spLocks noRot="1" noChangeAspect="1" noMove="1" noResize="1" noEditPoints="1" noAdjustHandles="1" noChangeArrowheads="1" noChangeShapeType="1" noTextEdit="1"/>
                  </p:cNvSpPr>
                  <p:nvPr/>
                </p:nvSpPr>
                <p:spPr>
                  <a:xfrm>
                    <a:off x="6811776" y="3399765"/>
                    <a:ext cx="2483556" cy="775469"/>
                  </a:xfrm>
                  <a:prstGeom prst="rect">
                    <a:avLst/>
                  </a:prstGeom>
                  <a:blipFill>
                    <a:blip r:embed="rId16"/>
                    <a:stretch>
                      <a:fillRect/>
                    </a:stretch>
                  </a:blipFill>
                </p:spPr>
                <p:txBody>
                  <a:bodyPr/>
                  <a:lstStyle/>
                  <a:p>
                    <a:r>
                      <a:rPr lang="zh-CN" altLang="en-US">
                        <a:noFill/>
                      </a:rPr>
                      <a:t> </a:t>
                    </a:r>
                  </a:p>
                </p:txBody>
              </p:sp>
            </mc:Fallback>
          </mc:AlternateContent>
          <p:sp>
            <p:nvSpPr>
              <p:cNvPr id="42" name="矩形 41">
                <a:extLst>
                  <a:ext uri="{FF2B5EF4-FFF2-40B4-BE49-F238E27FC236}">
                    <a16:creationId xmlns:a16="http://schemas.microsoft.com/office/drawing/2014/main" id="{783DC9EA-EE22-512B-CCFD-17221523DBAE}"/>
                  </a:ext>
                </a:extLst>
              </p:cNvPr>
              <p:cNvSpPr/>
              <p:nvPr/>
            </p:nvSpPr>
            <p:spPr>
              <a:xfrm>
                <a:off x="6771170" y="2834535"/>
                <a:ext cx="5138824" cy="2326846"/>
              </a:xfrm>
              <a:prstGeom prst="rect">
                <a:avLst/>
              </a:prstGeom>
              <a:solidFill>
                <a:srgbClr val="FFFF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spTree>
    <p:extLst>
      <p:ext uri="{BB962C8B-B14F-4D97-AF65-F5344CB8AC3E}">
        <p14:creationId xmlns:p14="http://schemas.microsoft.com/office/powerpoint/2010/main" val="5106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77A66EF-4BD6-A01D-508E-7F42C38B4D3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Physics-Informed Optimization</a:t>
            </a:r>
            <a:endParaRPr kumimoji="1" lang="zh-CN" altLang="en-US" dirty="0">
              <a:latin typeface="Arial" panose="020B0604020202020204" pitchFamily="34" charset="0"/>
              <a:cs typeface="Arial" panose="020B0604020202020204" pitchFamily="34" charset="0"/>
            </a:endParaRPr>
          </a:p>
        </p:txBody>
      </p:sp>
      <p:grpSp>
        <p:nvGrpSpPr>
          <p:cNvPr id="30" name="组合 29">
            <a:extLst>
              <a:ext uri="{FF2B5EF4-FFF2-40B4-BE49-F238E27FC236}">
                <a16:creationId xmlns:a16="http://schemas.microsoft.com/office/drawing/2014/main" id="{AF4FDC04-F1DB-372B-2BBE-A1AD5C1BE04C}"/>
              </a:ext>
            </a:extLst>
          </p:cNvPr>
          <p:cNvGrpSpPr/>
          <p:nvPr/>
        </p:nvGrpSpPr>
        <p:grpSpPr>
          <a:xfrm>
            <a:off x="557212" y="1091130"/>
            <a:ext cx="3724277" cy="5220778"/>
            <a:chOff x="1528763" y="1428750"/>
            <a:chExt cx="2443162" cy="4171950"/>
          </a:xfrm>
        </p:grpSpPr>
        <p:sp>
          <p:nvSpPr>
            <p:cNvPr id="4" name="圆角矩形 3">
              <a:extLst>
                <a:ext uri="{FF2B5EF4-FFF2-40B4-BE49-F238E27FC236}">
                  <a16:creationId xmlns:a16="http://schemas.microsoft.com/office/drawing/2014/main" id="{7761E0BB-0842-31D9-5610-85ADD06B3DD2}"/>
                </a:ext>
              </a:extLst>
            </p:cNvPr>
            <p:cNvSpPr/>
            <p:nvPr/>
          </p:nvSpPr>
          <p:spPr>
            <a:xfrm>
              <a:off x="1528763"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a:extLst>
                <a:ext uri="{FF2B5EF4-FFF2-40B4-BE49-F238E27FC236}">
                  <a16:creationId xmlns:a16="http://schemas.microsoft.com/office/drawing/2014/main" id="{6AFBB6B7-AF86-9599-3F26-CFE55ACC1C1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5056" y="2237395"/>
              <a:ext cx="2078362" cy="3212013"/>
            </a:xfrm>
            <a:prstGeom prst="rect">
              <a:avLst/>
            </a:prstGeom>
          </p:spPr>
        </p:pic>
        <p:sp>
          <p:nvSpPr>
            <p:cNvPr id="7" name="文本框 6">
              <a:extLst>
                <a:ext uri="{FF2B5EF4-FFF2-40B4-BE49-F238E27FC236}">
                  <a16:creationId xmlns:a16="http://schemas.microsoft.com/office/drawing/2014/main" id="{97528389-E792-A4DA-58EA-3C6B367663C2}"/>
                </a:ext>
              </a:extLst>
            </p:cNvPr>
            <p:cNvSpPr txBox="1"/>
            <p:nvPr/>
          </p:nvSpPr>
          <p:spPr>
            <a:xfrm>
              <a:off x="1753097" y="1536823"/>
              <a:ext cx="2040321" cy="565675"/>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Universal Modeling for Multi-cavity Systems</a:t>
              </a:r>
              <a:endParaRPr kumimoji="1" lang="zh-CN" altLang="en-US" sz="2000" dirty="0">
                <a:latin typeface="Arial" panose="020B0604020202020204" pitchFamily="34" charset="0"/>
                <a:cs typeface="Arial" panose="020B0604020202020204" pitchFamily="34" charset="0"/>
              </a:endParaRPr>
            </a:p>
          </p:txBody>
        </p:sp>
      </p:grpSp>
      <p:sp>
        <p:nvSpPr>
          <p:cNvPr id="13" name="文本框 12">
            <a:extLst>
              <a:ext uri="{FF2B5EF4-FFF2-40B4-BE49-F238E27FC236}">
                <a16:creationId xmlns:a16="http://schemas.microsoft.com/office/drawing/2014/main" id="{93BB911D-C83A-DD82-DA22-77EF8CD014B3}"/>
              </a:ext>
            </a:extLst>
          </p:cNvPr>
          <p:cNvSpPr txBox="1"/>
          <p:nvPr/>
        </p:nvSpPr>
        <p:spPr>
          <a:xfrm>
            <a:off x="0" y="6536501"/>
            <a:ext cx="9772649" cy="307777"/>
          </a:xfrm>
          <a:prstGeom prst="rect">
            <a:avLst/>
          </a:prstGeom>
          <a:noFill/>
        </p:spPr>
        <p:txBody>
          <a:bodyPr wrap="square" rtlCol="0">
            <a:spAutoFit/>
          </a:bodyPr>
          <a:lstStyle/>
          <a:p>
            <a:r>
              <a:rPr kumimoji="1" lang="en-US" altLang="zh-CN" sz="1400" dirty="0" err="1">
                <a:latin typeface="Arial" panose="020B0604020202020204" pitchFamily="34" charset="0"/>
                <a:cs typeface="Arial" panose="020B0604020202020204" pitchFamily="34" charset="0"/>
              </a:rPr>
              <a:t>Suntharalingam</a:t>
            </a:r>
            <a:r>
              <a:rPr kumimoji="1" lang="en-US" altLang="zh-CN" sz="1400" dirty="0">
                <a:latin typeface="Arial" panose="020B0604020202020204" pitchFamily="34" charset="0"/>
                <a:cs typeface="Arial" panose="020B0604020202020204" pitchFamily="34" charset="0"/>
              </a:rPr>
              <a:t>, A., et al. Nat </a:t>
            </a:r>
            <a:r>
              <a:rPr kumimoji="1" lang="en-US" altLang="zh-CN" sz="1400" dirty="0" err="1">
                <a:latin typeface="Arial" panose="020B0604020202020204" pitchFamily="34" charset="0"/>
                <a:cs typeface="Arial" panose="020B0604020202020204" pitchFamily="34" charset="0"/>
              </a:rPr>
              <a:t>Commun</a:t>
            </a:r>
            <a:r>
              <a:rPr kumimoji="1" lang="en-US" altLang="zh-CN" sz="1400" dirty="0">
                <a:latin typeface="Arial" panose="020B0604020202020204" pitchFamily="34" charset="0"/>
                <a:cs typeface="Arial" panose="020B0604020202020204" pitchFamily="34" charset="0"/>
              </a:rPr>
              <a:t> 14, 5515 (2023)</a:t>
            </a:r>
            <a:endParaRPr kumimoji="1" lang="zh-CN" altLang="en-US" sz="1400" dirty="0">
              <a:latin typeface="Arial" panose="020B0604020202020204" pitchFamily="34" charset="0"/>
              <a:cs typeface="Arial" panose="020B0604020202020204" pitchFamily="34" charset="0"/>
            </a:endParaRPr>
          </a:p>
        </p:txBody>
      </p:sp>
      <p:grpSp>
        <p:nvGrpSpPr>
          <p:cNvPr id="31" name="组合 30">
            <a:extLst>
              <a:ext uri="{FF2B5EF4-FFF2-40B4-BE49-F238E27FC236}">
                <a16:creationId xmlns:a16="http://schemas.microsoft.com/office/drawing/2014/main" id="{308DBF8A-D3D8-F53B-CB6B-49D0EEE7FED2}"/>
              </a:ext>
            </a:extLst>
          </p:cNvPr>
          <p:cNvGrpSpPr/>
          <p:nvPr/>
        </p:nvGrpSpPr>
        <p:grpSpPr>
          <a:xfrm>
            <a:off x="7975828" y="1091130"/>
            <a:ext cx="3496304" cy="5107750"/>
            <a:chOff x="7696201" y="1428750"/>
            <a:chExt cx="2443162" cy="4171950"/>
          </a:xfrm>
        </p:grpSpPr>
        <p:sp>
          <p:nvSpPr>
            <p:cNvPr id="8" name="圆角矩形 7">
              <a:extLst>
                <a:ext uri="{FF2B5EF4-FFF2-40B4-BE49-F238E27FC236}">
                  <a16:creationId xmlns:a16="http://schemas.microsoft.com/office/drawing/2014/main" id="{46EB1EAD-1FEC-FE8F-3632-151398601A3F}"/>
                </a:ext>
              </a:extLst>
            </p:cNvPr>
            <p:cNvSpPr/>
            <p:nvPr/>
          </p:nvSpPr>
          <p:spPr>
            <a:xfrm>
              <a:off x="7696201" y="1428750"/>
              <a:ext cx="2443162" cy="4171950"/>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96AA91-EED8-C6E7-C651-153C935764DA}"/>
                </a:ext>
              </a:extLst>
            </p:cNvPr>
            <p:cNvSpPr txBox="1"/>
            <p:nvPr/>
          </p:nvSpPr>
          <p:spPr>
            <a:xfrm>
              <a:off x="8070057" y="1605176"/>
              <a:ext cx="1695448" cy="578193"/>
            </a:xfrm>
            <a:prstGeom prst="rect">
              <a:avLst/>
            </a:prstGeom>
            <a:noFill/>
          </p:spPr>
          <p:txBody>
            <a:bodyPr wrap="square" rtlCol="0">
              <a:spAutoFit/>
            </a:bodyPr>
            <a:lstStyle/>
            <a:p>
              <a:pPr algn="ctr"/>
              <a:r>
                <a:rPr kumimoji="1" lang="en-US" altLang="zh-CN" sz="2000" dirty="0">
                  <a:latin typeface="Arial" panose="020B0604020202020204" pitchFamily="34" charset="0"/>
                  <a:cs typeface="Arial" panose="020B0604020202020204" pitchFamily="34" charset="0"/>
                </a:rPr>
                <a:t>Bayesian Optimization</a:t>
              </a:r>
              <a:endParaRPr kumimoji="1" lang="zh-CN" altLang="en-US" sz="2000" dirty="0">
                <a:latin typeface="Arial" panose="020B0604020202020204" pitchFamily="34" charset="0"/>
                <a:cs typeface="Arial" panose="020B0604020202020204" pitchFamily="34" charset="0"/>
              </a:endParaRPr>
            </a:p>
          </p:txBody>
        </p:sp>
        <p:pic>
          <p:nvPicPr>
            <p:cNvPr id="14" name="Picture 2" descr="Shallow Understanding on Bayesian Optimization | by Ramraj ...">
              <a:extLst>
                <a:ext uri="{FF2B5EF4-FFF2-40B4-BE49-F238E27FC236}">
                  <a16:creationId xmlns:a16="http://schemas.microsoft.com/office/drawing/2014/main" id="{77B33121-E6F9-DB50-512B-CA54596B5F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3"/>
            <a:stretch/>
          </p:blipFill>
          <p:spPr bwMode="auto">
            <a:xfrm>
              <a:off x="7806721" y="2359795"/>
              <a:ext cx="2210095" cy="294111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下弧形箭头 15">
            <a:extLst>
              <a:ext uri="{FF2B5EF4-FFF2-40B4-BE49-F238E27FC236}">
                <a16:creationId xmlns:a16="http://schemas.microsoft.com/office/drawing/2014/main" id="{7C1C2CA1-7975-2CA0-D525-F3646EF0F98F}"/>
              </a:ext>
            </a:extLst>
          </p:cNvPr>
          <p:cNvSpPr/>
          <p:nvPr/>
        </p:nvSpPr>
        <p:spPr>
          <a:xfrm>
            <a:off x="4348758" y="3009702"/>
            <a:ext cx="3724276" cy="732992"/>
          </a:xfrm>
          <a:prstGeom prst="curvedDownArrow">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27" name="组合 26">
            <a:extLst>
              <a:ext uri="{FF2B5EF4-FFF2-40B4-BE49-F238E27FC236}">
                <a16:creationId xmlns:a16="http://schemas.microsoft.com/office/drawing/2014/main" id="{EC905E42-06E7-F087-88E1-50196D838418}"/>
              </a:ext>
            </a:extLst>
          </p:cNvPr>
          <p:cNvGrpSpPr/>
          <p:nvPr/>
        </p:nvGrpSpPr>
        <p:grpSpPr>
          <a:xfrm>
            <a:off x="4460501" y="934731"/>
            <a:ext cx="3329557" cy="2074971"/>
            <a:chOff x="5015301" y="1242802"/>
            <a:chExt cx="2973001" cy="1100522"/>
          </a:xfrm>
        </p:grpSpPr>
        <p:sp>
          <p:nvSpPr>
            <p:cNvPr id="17" name="圆角矩形 16">
              <a:extLst>
                <a:ext uri="{FF2B5EF4-FFF2-40B4-BE49-F238E27FC236}">
                  <a16:creationId xmlns:a16="http://schemas.microsoft.com/office/drawing/2014/main" id="{7A36C200-2EB9-6899-BF49-089729645DE5}"/>
                </a:ext>
              </a:extLst>
            </p:cNvPr>
            <p:cNvSpPr/>
            <p:nvPr/>
          </p:nvSpPr>
          <p:spPr>
            <a:xfrm>
              <a:off x="5015301" y="1252620"/>
              <a:ext cx="2973001" cy="1090704"/>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文本框 17">
              <a:extLst>
                <a:ext uri="{FF2B5EF4-FFF2-40B4-BE49-F238E27FC236}">
                  <a16:creationId xmlns:a16="http://schemas.microsoft.com/office/drawing/2014/main" id="{D5CB05A2-6F0E-3350-900C-D2AE07577F94}"/>
                </a:ext>
              </a:extLst>
            </p:cNvPr>
            <p:cNvSpPr txBox="1"/>
            <p:nvPr/>
          </p:nvSpPr>
          <p:spPr>
            <a:xfrm>
              <a:off x="5340827" y="1242802"/>
              <a:ext cx="2207817" cy="277505"/>
            </a:xfrm>
            <a:prstGeom prst="rect">
              <a:avLst/>
            </a:prstGeom>
            <a:noFill/>
          </p:spPr>
          <p:txBody>
            <a:bodyPr wrap="square" rtlCol="0">
              <a:spAutoFit/>
            </a:bodyPr>
            <a:lstStyle/>
            <a:p>
              <a:pPr algn="ctr"/>
              <a:r>
                <a:rPr kumimoji="1" lang="en-US" altLang="zh-CN" sz="1400" dirty="0"/>
                <a:t>Physics-based methodology to exploit limit cycles</a:t>
              </a:r>
              <a:endParaRPr kumimoji="1" lang="zh-CN" altLang="en-US" sz="1400" dirty="0"/>
            </a:p>
          </p:txBody>
        </p:sp>
        <p:pic>
          <p:nvPicPr>
            <p:cNvPr id="26" name="图片 25" descr="图示&#10;&#10;描述已自动生成">
              <a:extLst>
                <a:ext uri="{FF2B5EF4-FFF2-40B4-BE49-F238E27FC236}">
                  <a16:creationId xmlns:a16="http://schemas.microsoft.com/office/drawing/2014/main" id="{B2FF4BF5-AAB8-6546-2511-F725B0DFD28B}"/>
                </a:ext>
              </a:extLst>
            </p:cNvPr>
            <p:cNvPicPr>
              <a:picLocks noChangeAspect="1"/>
            </p:cNvPicPr>
            <p:nvPr/>
          </p:nvPicPr>
          <p:blipFill rotWithShape="1">
            <a:blip r:embed="rId5">
              <a:extLst>
                <a:ext uri="{28A0092B-C50C-407E-A947-70E740481C1C}">
                  <a14:useLocalDpi xmlns:a14="http://schemas.microsoft.com/office/drawing/2010/main" val="0"/>
                </a:ext>
              </a:extLst>
            </a:blip>
            <a:srcRect l="1827" t="7187" r="1391" b="5322"/>
            <a:stretch/>
          </p:blipFill>
          <p:spPr>
            <a:xfrm>
              <a:off x="5145015" y="1492289"/>
              <a:ext cx="2706136" cy="736660"/>
            </a:xfrm>
            <a:prstGeom prst="rect">
              <a:avLst/>
            </a:prstGeom>
          </p:spPr>
        </p:pic>
      </p:grpSp>
      <p:sp>
        <p:nvSpPr>
          <p:cNvPr id="3" name="椭圆 2">
            <a:extLst>
              <a:ext uri="{FF2B5EF4-FFF2-40B4-BE49-F238E27FC236}">
                <a16:creationId xmlns:a16="http://schemas.microsoft.com/office/drawing/2014/main" id="{2FEE06B1-CE8C-5662-1177-621A61203878}"/>
              </a:ext>
            </a:extLst>
          </p:cNvPr>
          <p:cNvSpPr/>
          <p:nvPr/>
        </p:nvSpPr>
        <p:spPr>
          <a:xfrm>
            <a:off x="7320707" y="203200"/>
            <a:ext cx="4763186" cy="6654800"/>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9067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8E6AD5-A83E-4173-10C2-8698E6BEE824}"/>
              </a:ext>
            </a:extLst>
          </p:cNvPr>
          <p:cNvSpPr>
            <a:spLocks noGrp="1"/>
          </p:cNvSpPr>
          <p:nvPr>
            <p:ph type="body" sz="quarter" idx="10"/>
          </p:nvPr>
        </p:nvSpPr>
        <p:spPr/>
        <p:txBody>
          <a:bodyPr/>
          <a:lstStyle/>
          <a:p>
            <a:r>
              <a:rPr kumimoji="1" lang="en-US" altLang="zh-CN" dirty="0">
                <a:latin typeface="Arial" panose="020B0604020202020204" pitchFamily="34" charset="0"/>
                <a:cs typeface="Arial" panose="020B0604020202020204" pitchFamily="34" charset="0"/>
              </a:rPr>
              <a:t>Bayesian Optimization</a:t>
            </a:r>
            <a:endParaRPr kumimoji="1" lang="zh-CN" altLang="en-US"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658170F4-2105-728A-C6E4-27B6AE22C2E5}"/>
                  </a:ext>
                </a:extLst>
              </p:cNvPr>
              <p:cNvSpPr txBox="1"/>
              <p:nvPr/>
            </p:nvSpPr>
            <p:spPr>
              <a:xfrm>
                <a:off x="831850" y="1130147"/>
                <a:ext cx="10455275" cy="772712"/>
              </a:xfrm>
              <a:prstGeom prst="rect">
                <a:avLst/>
              </a:prstGeom>
              <a:noFill/>
            </p:spPr>
            <p:txBody>
              <a:bodyPr wrap="square" rtlCol="0">
                <a:spAutoFit/>
              </a:bodyPr>
              <a:lstStyle/>
              <a:p>
                <a:r>
                  <a:rPr kumimoji="1" lang="en-US" altLang="zh-CN" sz="2800" dirty="0">
                    <a:latin typeface="Arial" panose="020B0604020202020204" pitchFamily="34" charset="0"/>
                    <a:cs typeface="Arial" panose="020B0604020202020204" pitchFamily="34" charset="0"/>
                  </a:rPr>
                  <a:t>Task:</a:t>
                </a:r>
                <a14:m>
                  <m:oMath xmlns:m="http://schemas.openxmlformats.org/officeDocument/2006/math">
                    <m:func>
                      <m:funcPr>
                        <m:ctrlPr>
                          <a:rPr kumimoji="1" lang="en-US" altLang="zh-CN" sz="2800" i="1" smtClean="0">
                            <a:latin typeface="Cambria Math" panose="02040503050406030204" pitchFamily="18" charset="0"/>
                          </a:rPr>
                        </m:ctrlPr>
                      </m:funcPr>
                      <m:fName>
                        <m:r>
                          <a:rPr kumimoji="1" lang="en-US" altLang="zh-CN" sz="2800" b="0" i="1" smtClean="0">
                            <a:latin typeface="Cambria Math" panose="02040503050406030204" pitchFamily="18" charset="0"/>
                          </a:rPr>
                          <m:t>  </m:t>
                        </m:r>
                        <m:limLow>
                          <m:limLowPr>
                            <m:ctrlPr>
                              <a:rPr kumimoji="1" lang="en-US" altLang="zh-CN" sz="2800" i="1" smtClean="0">
                                <a:latin typeface="Cambria Math" panose="02040503050406030204" pitchFamily="18" charset="0"/>
                              </a:rPr>
                            </m:ctrlPr>
                          </m:limLowPr>
                          <m:e>
                            <m:r>
                              <m:rPr>
                                <m:sty m:val="p"/>
                              </m:rPr>
                              <a:rPr kumimoji="1" lang="en-US" altLang="zh-CN" sz="2800" i="0" smtClean="0">
                                <a:latin typeface="Cambria Math" panose="02040503050406030204" pitchFamily="18" charset="0"/>
                              </a:rPr>
                              <m:t>min</m:t>
                            </m:r>
                          </m:e>
                          <m:lim>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i="1" smtClean="0">
                                <a:latin typeface="Cambria Math" panose="02040503050406030204" pitchFamily="18" charset="0"/>
                                <a:ea typeface="Cambria Math" panose="02040503050406030204" pitchFamily="18" charset="0"/>
                              </a:rPr>
                              <m:t>∈</m:t>
                            </m:r>
                            <m:sSup>
                              <m:sSupPr>
                                <m:ctrlPr>
                                  <a:rPr kumimoji="1" lang="en-US" altLang="zh-CN" sz="2800" i="1" smtClean="0">
                                    <a:latin typeface="Cambria Math" panose="02040503050406030204" pitchFamily="18" charset="0"/>
                                    <a:ea typeface="Cambria Math" panose="02040503050406030204" pitchFamily="18" charset="0"/>
                                  </a:rPr>
                                </m:ctrlPr>
                              </m:sSupPr>
                              <m:e>
                                <m:r>
                                  <a:rPr kumimoji="1" lang="en-US" altLang="zh-CN" sz="2800" i="1" smtClean="0">
                                    <a:latin typeface="Cambria Math" panose="02040503050406030204" pitchFamily="18" charset="0"/>
                                    <a:ea typeface="Cambria Math" panose="02040503050406030204" pitchFamily="18" charset="0"/>
                                  </a:rPr>
                                  <m:t>ℝ</m:t>
                                </m:r>
                              </m:e>
                              <m:sup>
                                <m:r>
                                  <a:rPr kumimoji="1" lang="en-US" altLang="zh-CN" sz="2800" b="0" i="1" smtClean="0">
                                    <a:latin typeface="Cambria Math" panose="02040503050406030204" pitchFamily="18" charset="0"/>
                                    <a:ea typeface="Cambria Math" panose="02040503050406030204" pitchFamily="18" charset="0"/>
                                  </a:rPr>
                                  <m:t>𝑑</m:t>
                                </m:r>
                              </m:sup>
                            </m:sSup>
                          </m:lim>
                        </m:limLow>
                      </m:fName>
                      <m:e>
                        <m:r>
                          <a:rPr kumimoji="1" lang="en-US" altLang="zh-CN" sz="2800" b="0" i="1" smtClean="0">
                            <a:latin typeface="Cambria Math" panose="02040503050406030204" pitchFamily="18" charset="0"/>
                          </a:rPr>
                          <m:t>𝐿𝑜𝑠𝑠</m:t>
                        </m:r>
                        <m:d>
                          <m:dPr>
                            <m:ctrlPr>
                              <a:rPr kumimoji="1" lang="en-US" altLang="zh-CN" sz="2800" b="0" i="1" smtClean="0">
                                <a:latin typeface="Cambria Math" panose="02040503050406030204" pitchFamily="18" charset="0"/>
                              </a:rPr>
                            </m:ctrlPr>
                          </m:dPr>
                          <m:e>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e>
                        </m:d>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𝑠𝑢𝑏𝑗𝑒𝑐𝑡</m:t>
                        </m:r>
                        <m:r>
                          <a:rPr kumimoji="1" lang="en-US" altLang="zh-CN" sz="2800" b="0" i="1" smtClean="0">
                            <a:latin typeface="Cambria Math" panose="02040503050406030204" pitchFamily="18" charset="0"/>
                          </a:rPr>
                          <m:t> </m:t>
                        </m:r>
                        <m:r>
                          <a:rPr kumimoji="1" lang="en-US" altLang="zh-CN" sz="2800" b="0" i="1" smtClean="0">
                            <a:latin typeface="Cambria Math" panose="02040503050406030204" pitchFamily="18" charset="0"/>
                          </a:rPr>
                          <m:t>𝑡𝑜</m:t>
                        </m:r>
                        <m:func>
                          <m:funcPr>
                            <m:ctrlPr>
                              <a:rPr kumimoji="1" lang="en-US" altLang="zh-CN" sz="2800" b="0" i="1" smtClean="0">
                                <a:latin typeface="Cambria Math" panose="02040503050406030204" pitchFamily="18" charset="0"/>
                              </a:rPr>
                            </m:ctrlPr>
                          </m:funcPr>
                          <m:fName>
                            <m:r>
                              <m:rPr>
                                <m:sty m:val="p"/>
                              </m:rPr>
                              <a:rPr kumimoji="1" lang="en-US" altLang="zh-CN" sz="2800" b="0" i="0" smtClean="0">
                                <a:latin typeface="Cambria Math" panose="02040503050406030204" pitchFamily="18" charset="0"/>
                              </a:rPr>
                              <m:t>max</m:t>
                            </m:r>
                          </m:fName>
                          <m:e>
                            <m:d>
                              <m:dPr>
                                <m:ctrlPr>
                                  <a:rPr kumimoji="1" lang="en-US" altLang="zh-CN" sz="2800" b="0" i="1" smtClean="0">
                                    <a:latin typeface="Cambria Math" panose="02040503050406030204" pitchFamily="18" charset="0"/>
                                  </a:rPr>
                                </m:ctrlPr>
                              </m:dPr>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𝑅𝑒</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𝜆</m:t>
                                    </m:r>
                                  </m:e>
                                  <m:sub>
                                    <m:r>
                                      <a:rPr kumimoji="1" lang="en-US" altLang="zh-CN" sz="2800" b="0" i="1" smtClean="0">
                                        <a:latin typeface="Cambria Math" panose="02040503050406030204" pitchFamily="18" charset="0"/>
                                      </a:rPr>
                                      <m:t>𝐽</m:t>
                                    </m:r>
                                  </m:sub>
                                </m:sSub>
                                <m:r>
                                  <a:rPr kumimoji="1" lang="en-US" altLang="zh-CN" sz="2800" b="0" i="1" smtClean="0">
                                    <a:latin typeface="Cambria Math" panose="02040503050406030204" pitchFamily="18" charset="0"/>
                                  </a:rPr>
                                  <m:t>(</m:t>
                                </m:r>
                                <m:acc>
                                  <m:accPr>
                                    <m:chr m:val="⃗"/>
                                    <m:ctrlPr>
                                      <a:rPr kumimoji="1" lang="en-US" altLang="zh-CN" sz="2800" i="1">
                                        <a:latin typeface="Cambria Math" panose="02040503050406030204" pitchFamily="18" charset="0"/>
                                      </a:rPr>
                                    </m:ctrlPr>
                                  </m:accPr>
                                  <m:e>
                                    <m:r>
                                      <a:rPr kumimoji="1" lang="en-US" altLang="zh-CN" sz="2800" i="1">
                                        <a:latin typeface="Cambria Math" panose="02040503050406030204" pitchFamily="18" charset="0"/>
                                      </a:rPr>
                                      <m:t>𝜂</m:t>
                                    </m:r>
                                  </m:e>
                                </m:acc>
                                <m:r>
                                  <a:rPr kumimoji="1" lang="en-US" altLang="zh-CN" sz="2800" b="0" i="1" smtClean="0">
                                    <a:latin typeface="Cambria Math" panose="02040503050406030204" pitchFamily="18" charset="0"/>
                                  </a:rPr>
                                  <m:t>)]</m:t>
                                </m:r>
                              </m:e>
                            </m:d>
                          </m:e>
                        </m:func>
                        <m:r>
                          <a:rPr kumimoji="1" lang="en-US" altLang="zh-CN" sz="2800" i="1">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rPr>
                          <m:t>0</m:t>
                        </m:r>
                      </m:e>
                    </m:func>
                  </m:oMath>
                </a14:m>
                <a:endParaRPr kumimoji="1" lang="en-US" altLang="zh-CN" sz="2800" b="0" dirty="0">
                  <a:latin typeface="Arial" panose="020B0604020202020204" pitchFamily="34" charset="0"/>
                </a:endParaRPr>
              </a:p>
            </p:txBody>
          </p:sp>
        </mc:Choice>
        <mc:Fallback>
          <p:sp>
            <p:nvSpPr>
              <p:cNvPr id="30" name="文本框 29">
                <a:extLst>
                  <a:ext uri="{FF2B5EF4-FFF2-40B4-BE49-F238E27FC236}">
                    <a16:creationId xmlns:a16="http://schemas.microsoft.com/office/drawing/2014/main" id="{658170F4-2105-728A-C6E4-27B6AE22C2E5}"/>
                  </a:ext>
                </a:extLst>
              </p:cNvPr>
              <p:cNvSpPr txBox="1">
                <a:spLocks noRot="1" noChangeAspect="1" noMove="1" noResize="1" noEditPoints="1" noAdjustHandles="1" noChangeArrowheads="1" noChangeShapeType="1" noTextEdit="1"/>
              </p:cNvSpPr>
              <p:nvPr/>
            </p:nvSpPr>
            <p:spPr>
              <a:xfrm>
                <a:off x="831850" y="1130147"/>
                <a:ext cx="10455275" cy="772712"/>
              </a:xfrm>
              <a:prstGeom prst="rect">
                <a:avLst/>
              </a:prstGeom>
              <a:blipFill>
                <a:blip r:embed="rId3"/>
                <a:stretch>
                  <a:fillRect l="-1214" t="-9677" b="-4839"/>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77A79F97-DA5A-4086-1558-F1371AED751D}"/>
              </a:ext>
            </a:extLst>
          </p:cNvPr>
          <p:cNvSpPr txBox="1"/>
          <p:nvPr/>
        </p:nvSpPr>
        <p:spPr>
          <a:xfrm>
            <a:off x="10194656" y="1259309"/>
            <a:ext cx="3288635" cy="369332"/>
          </a:xfrm>
          <a:prstGeom prst="rect">
            <a:avLst/>
          </a:prstGeom>
          <a:noFill/>
        </p:spPr>
        <p:txBody>
          <a:bodyPr wrap="square" rtlCol="0">
            <a:spAutoFit/>
          </a:bodyPr>
          <a:lstStyle/>
          <a:p>
            <a:r>
              <a:rPr kumimoji="1" lang="en-US" altLang="zh-CN" dirty="0"/>
              <a:t>Limit cycle condition</a:t>
            </a:r>
            <a:endParaRPr kumimoji="1" lang="zh-CN" altLang="en-US" dirty="0"/>
          </a:p>
        </p:txBody>
      </p:sp>
      <p:cxnSp>
        <p:nvCxnSpPr>
          <p:cNvPr id="100" name="直线箭头连接符 31">
            <a:extLst>
              <a:ext uri="{FF2B5EF4-FFF2-40B4-BE49-F238E27FC236}">
                <a16:creationId xmlns:a16="http://schemas.microsoft.com/office/drawing/2014/main" id="{95733306-5233-6B28-BBAF-F3B8F8C1B4A4}"/>
              </a:ext>
            </a:extLst>
          </p:cNvPr>
          <p:cNvCxnSpPr/>
          <p:nvPr/>
        </p:nvCxnSpPr>
        <p:spPr>
          <a:xfrm flipH="1">
            <a:off x="8952878" y="1445625"/>
            <a:ext cx="1241778" cy="0"/>
          </a:xfrm>
          <a:prstGeom prst="straightConnector1">
            <a:avLst/>
          </a:prstGeom>
          <a:ln w="38100">
            <a:solidFill>
              <a:srgbClr val="FF0000">
                <a:alpha val="2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7BCA00F-02B0-0483-C067-C723255297EF}"/>
              </a:ext>
            </a:extLst>
          </p:cNvPr>
          <p:cNvGrpSpPr/>
          <p:nvPr/>
        </p:nvGrpSpPr>
        <p:grpSpPr>
          <a:xfrm>
            <a:off x="1742032" y="2458175"/>
            <a:ext cx="2405603" cy="3247854"/>
            <a:chOff x="1131495" y="2498182"/>
            <a:chExt cx="2405603" cy="3247854"/>
          </a:xfrm>
        </p:grpSpPr>
        <p:sp>
          <p:nvSpPr>
            <p:cNvPr id="3" name="Rectangle: Rounded Corners 2">
              <a:extLst>
                <a:ext uri="{FF2B5EF4-FFF2-40B4-BE49-F238E27FC236}">
                  <a16:creationId xmlns:a16="http://schemas.microsoft.com/office/drawing/2014/main" id="{666145DC-DEBA-AD52-1695-8EA637E090B7}"/>
                </a:ext>
              </a:extLst>
            </p:cNvPr>
            <p:cNvSpPr/>
            <p:nvPr/>
          </p:nvSpPr>
          <p:spPr>
            <a:xfrm>
              <a:off x="1131495" y="2498182"/>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Initialization</a:t>
              </a:r>
            </a:p>
          </p:txBody>
        </p:sp>
        <p:sp>
          <p:nvSpPr>
            <p:cNvPr id="152" name="Rectangle: Rounded Corners 151">
              <a:extLst>
                <a:ext uri="{FF2B5EF4-FFF2-40B4-BE49-F238E27FC236}">
                  <a16:creationId xmlns:a16="http://schemas.microsoft.com/office/drawing/2014/main" id="{4FB02036-C646-AACE-8B55-4818685BD5BF}"/>
                </a:ext>
              </a:extLst>
            </p:cNvPr>
            <p:cNvSpPr/>
            <p:nvPr/>
          </p:nvSpPr>
          <p:spPr>
            <a:xfrm>
              <a:off x="1131495" y="3785118"/>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sp>
          <p:nvSpPr>
            <p:cNvPr id="153" name="Rectangle: Rounded Corners 152">
              <a:extLst>
                <a:ext uri="{FF2B5EF4-FFF2-40B4-BE49-F238E27FC236}">
                  <a16:creationId xmlns:a16="http://schemas.microsoft.com/office/drawing/2014/main" id="{14174B59-6118-5AE1-2E01-0767E5CA69E9}"/>
                </a:ext>
              </a:extLst>
            </p:cNvPr>
            <p:cNvSpPr/>
            <p:nvPr/>
          </p:nvSpPr>
          <p:spPr>
            <a:xfrm>
              <a:off x="1131495" y="5031608"/>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Update</a:t>
              </a:r>
            </a:p>
          </p:txBody>
        </p:sp>
        <p:cxnSp>
          <p:nvCxnSpPr>
            <p:cNvPr id="155" name="Straight Arrow Connector 154">
              <a:extLst>
                <a:ext uri="{FF2B5EF4-FFF2-40B4-BE49-F238E27FC236}">
                  <a16:creationId xmlns:a16="http://schemas.microsoft.com/office/drawing/2014/main" id="{15CFEDEA-5D4F-1549-C395-2A79D180C420}"/>
                </a:ext>
              </a:extLst>
            </p:cNvPr>
            <p:cNvCxnSpPr>
              <a:stCxn id="3" idx="2"/>
              <a:endCxn id="152" idx="0"/>
            </p:cNvCxnSpPr>
            <p:nvPr/>
          </p:nvCxnSpPr>
          <p:spPr>
            <a:xfrm>
              <a:off x="2334297" y="3212610"/>
              <a:ext cx="0" cy="572508"/>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7" name="Straight Arrow Connector 156">
              <a:extLst>
                <a:ext uri="{FF2B5EF4-FFF2-40B4-BE49-F238E27FC236}">
                  <a16:creationId xmlns:a16="http://schemas.microsoft.com/office/drawing/2014/main" id="{43ED2EA2-92B0-A295-2C0D-5E51FF3D2C17}"/>
                </a:ext>
              </a:extLst>
            </p:cNvPr>
            <p:cNvCxnSpPr>
              <a:stCxn id="152" idx="2"/>
              <a:endCxn id="153" idx="0"/>
            </p:cNvCxnSpPr>
            <p:nvPr/>
          </p:nvCxnSpPr>
          <p:spPr>
            <a:xfrm>
              <a:off x="2334297" y="4499546"/>
              <a:ext cx="0" cy="53206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1" name="Connector: Curved 160">
              <a:extLst>
                <a:ext uri="{FF2B5EF4-FFF2-40B4-BE49-F238E27FC236}">
                  <a16:creationId xmlns:a16="http://schemas.microsoft.com/office/drawing/2014/main" id="{EC0CF0BD-02AB-AC4D-D4EB-93E3B388A481}"/>
                </a:ext>
              </a:extLst>
            </p:cNvPr>
            <p:cNvCxnSpPr>
              <a:stCxn id="153" idx="1"/>
              <a:endCxn id="152" idx="1"/>
            </p:cNvCxnSpPr>
            <p:nvPr/>
          </p:nvCxnSpPr>
          <p:spPr>
            <a:xfrm rot="10800000">
              <a:off x="1131495" y="4142332"/>
              <a:ext cx="12700" cy="1246490"/>
            </a:xfrm>
            <a:prstGeom prst="curvedConnector3">
              <a:avLst>
                <a:gd name="adj1" fmla="val 1800000"/>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 name="组合 9">
            <a:extLst>
              <a:ext uri="{FF2B5EF4-FFF2-40B4-BE49-F238E27FC236}">
                <a16:creationId xmlns:a16="http://schemas.microsoft.com/office/drawing/2014/main" id="{D45A2870-EA97-7A4E-2CB2-F26D40F17D88}"/>
              </a:ext>
            </a:extLst>
          </p:cNvPr>
          <p:cNvGrpSpPr/>
          <p:nvPr/>
        </p:nvGrpSpPr>
        <p:grpSpPr>
          <a:xfrm>
            <a:off x="6109930" y="1787858"/>
            <a:ext cx="5177195" cy="5123131"/>
            <a:chOff x="6109930" y="1787858"/>
            <a:chExt cx="5177195" cy="5123131"/>
          </a:xfrm>
        </p:grpSpPr>
        <p:grpSp>
          <p:nvGrpSpPr>
            <p:cNvPr id="8" name="组合 7">
              <a:extLst>
                <a:ext uri="{FF2B5EF4-FFF2-40B4-BE49-F238E27FC236}">
                  <a16:creationId xmlns:a16="http://schemas.microsoft.com/office/drawing/2014/main" id="{EA623982-2DF4-B340-CEC2-4238B65A0150}"/>
                </a:ext>
              </a:extLst>
            </p:cNvPr>
            <p:cNvGrpSpPr/>
            <p:nvPr/>
          </p:nvGrpSpPr>
          <p:grpSpPr>
            <a:xfrm>
              <a:off x="6109930" y="2145943"/>
              <a:ext cx="5177195" cy="4765046"/>
              <a:chOff x="6144238" y="1976389"/>
              <a:chExt cx="5177195" cy="4765046"/>
            </a:xfrm>
          </p:grpSpPr>
          <p:grpSp>
            <p:nvGrpSpPr>
              <p:cNvPr id="7" name="组合 6">
                <a:extLst>
                  <a:ext uri="{FF2B5EF4-FFF2-40B4-BE49-F238E27FC236}">
                    <a16:creationId xmlns:a16="http://schemas.microsoft.com/office/drawing/2014/main" id="{3CB3A8ED-2A66-2593-0FC6-8AE0B94B2EED}"/>
                  </a:ext>
                </a:extLst>
              </p:cNvPr>
              <p:cNvGrpSpPr/>
              <p:nvPr/>
            </p:nvGrpSpPr>
            <p:grpSpPr>
              <a:xfrm>
                <a:off x="6144238" y="1976389"/>
                <a:ext cx="5177195" cy="4446576"/>
                <a:chOff x="6144238" y="1976389"/>
                <a:chExt cx="5177195" cy="4446576"/>
              </a:xfrm>
            </p:grpSpPr>
            <p:grpSp>
              <p:nvGrpSpPr>
                <p:cNvPr id="99" name="Group 98">
                  <a:extLst>
                    <a:ext uri="{FF2B5EF4-FFF2-40B4-BE49-F238E27FC236}">
                      <a16:creationId xmlns:a16="http://schemas.microsoft.com/office/drawing/2014/main" id="{5F88A308-DCA5-CE6A-CFC9-BB3804525F62}"/>
                    </a:ext>
                  </a:extLst>
                </p:cNvPr>
                <p:cNvGrpSpPr/>
                <p:nvPr/>
              </p:nvGrpSpPr>
              <p:grpSpPr>
                <a:xfrm>
                  <a:off x="6144238" y="1976389"/>
                  <a:ext cx="5177195" cy="4446576"/>
                  <a:chOff x="5825724" y="1952310"/>
                  <a:chExt cx="5177195" cy="4446576"/>
                </a:xfrm>
              </p:grpSpPr>
              <p:grpSp>
                <p:nvGrpSpPr>
                  <p:cNvPr id="67" name="Group 66">
                    <a:extLst>
                      <a:ext uri="{FF2B5EF4-FFF2-40B4-BE49-F238E27FC236}">
                        <a16:creationId xmlns:a16="http://schemas.microsoft.com/office/drawing/2014/main" id="{3AA11A8B-CBB5-BA1E-4873-96BE6A07A1F5}"/>
                      </a:ext>
                    </a:extLst>
                  </p:cNvPr>
                  <p:cNvGrpSpPr/>
                  <p:nvPr/>
                </p:nvGrpSpPr>
                <p:grpSpPr>
                  <a:xfrm>
                    <a:off x="5825724" y="1952310"/>
                    <a:ext cx="4756514" cy="1500593"/>
                    <a:chOff x="5825724" y="1952310"/>
                    <a:chExt cx="4756514" cy="1500593"/>
                  </a:xfrm>
                </p:grpSpPr>
                <p:grpSp>
                  <p:nvGrpSpPr>
                    <p:cNvPr id="54" name="Group 53">
                      <a:extLst>
                        <a:ext uri="{FF2B5EF4-FFF2-40B4-BE49-F238E27FC236}">
                          <a16:creationId xmlns:a16="http://schemas.microsoft.com/office/drawing/2014/main" id="{E1A6D9D4-FF59-EF08-2D9A-BC46A2B7C8EE}"/>
                        </a:ext>
                      </a:extLst>
                    </p:cNvPr>
                    <p:cNvGrpSpPr/>
                    <p:nvPr/>
                  </p:nvGrpSpPr>
                  <p:grpSpPr>
                    <a:xfrm>
                      <a:off x="6203397" y="1952310"/>
                      <a:ext cx="4378841" cy="1500593"/>
                      <a:chOff x="6461053" y="2126922"/>
                      <a:chExt cx="4378841" cy="1225987"/>
                    </a:xfrm>
                  </p:grpSpPr>
                  <p:sp>
                    <p:nvSpPr>
                      <p:cNvPr id="4" name="Rectangle 3">
                        <a:extLst>
                          <a:ext uri="{FF2B5EF4-FFF2-40B4-BE49-F238E27FC236}">
                            <a16:creationId xmlns:a16="http://schemas.microsoft.com/office/drawing/2014/main" id="{C9FA485C-BFD1-9E4F-62EC-34430201B2C4}"/>
                          </a:ext>
                        </a:extLst>
                      </p:cNvPr>
                      <p:cNvSpPr/>
                      <p:nvPr/>
                    </p:nvSpPr>
                    <p:spPr>
                      <a:xfrm>
                        <a:off x="6469914" y="2126922"/>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5058D187-6188-03E4-DD41-B6A893CE1873}"/>
                          </a:ext>
                        </a:extLst>
                      </p:cNvPr>
                      <p:cNvSpPr/>
                      <p:nvPr/>
                    </p:nvSpPr>
                    <p:spPr>
                      <a:xfrm>
                        <a:off x="6478772" y="2296633"/>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1D011CD-6207-5819-A791-2879EF3707B9}"/>
                          </a:ext>
                        </a:extLst>
                      </p:cNvPr>
                      <p:cNvCxnSpPr/>
                      <p:nvPr/>
                    </p:nvCxnSpPr>
                    <p:spPr>
                      <a:xfrm>
                        <a:off x="6469914" y="2615609"/>
                        <a:ext cx="436111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82669F1-0DEA-FDBD-9445-47B1EE714C63}"/>
                          </a:ext>
                        </a:extLst>
                      </p:cNvPr>
                      <p:cNvSpPr/>
                      <p:nvPr/>
                    </p:nvSpPr>
                    <p:spPr>
                      <a:xfrm>
                        <a:off x="6461053" y="2126922"/>
                        <a:ext cx="4369980" cy="908566"/>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73F4811A-63B3-BC1B-5E3C-FFAC08B8EB42}"/>
                          </a:ext>
                        </a:extLst>
                      </p:cNvPr>
                      <p:cNvCxnSpPr>
                        <a:cxnSpLocks/>
                      </p:cNvCxnSpPr>
                      <p:nvPr/>
                    </p:nvCxnSpPr>
                    <p:spPr>
                      <a:xfrm>
                        <a:off x="6478772" y="3176539"/>
                        <a:ext cx="4352261" cy="230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745D94-73EF-4D3B-0A90-7F035A0A373B}"/>
                            </a:ext>
                          </a:extLst>
                        </p:cNvPr>
                        <p:cNvSpPr txBox="1"/>
                        <p:nvPr/>
                      </p:nvSpPr>
                      <p:spPr>
                        <a:xfrm rot="16200000">
                          <a:off x="5421181" y="2376831"/>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64" name="TextBox 63">
                          <a:extLst>
                            <a:ext uri="{FF2B5EF4-FFF2-40B4-BE49-F238E27FC236}">
                              <a16:creationId xmlns:a16="http://schemas.microsoft.com/office/drawing/2014/main" id="{4E745D94-73EF-4D3B-0A90-7F035A0A373B}"/>
                            </a:ext>
                          </a:extLst>
                        </p:cNvPr>
                        <p:cNvSpPr txBox="1">
                          <a:spLocks noRot="1" noChangeAspect="1" noMove="1" noResize="1" noEditPoints="1" noAdjustHandles="1" noChangeArrowheads="1" noChangeShapeType="1" noTextEdit="1"/>
                        </p:cNvSpPr>
                        <p:nvPr/>
                      </p:nvSpPr>
                      <p:spPr>
                        <a:xfrm rot="16200000">
                          <a:off x="5421181" y="2376831"/>
                          <a:ext cx="1178417" cy="369332"/>
                        </a:xfrm>
                        <a:prstGeom prst="rect">
                          <a:avLst/>
                        </a:prstGeom>
                        <a:blipFill>
                          <a:blip r:embed="rId4"/>
                          <a:stretch>
                            <a:fillRect l="-23333" t="-7216" r="-6667"/>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6A586C60-3E03-6904-DBDF-78F84D169809}"/>
                      </a:ext>
                    </a:extLst>
                  </p:cNvPr>
                  <p:cNvGrpSpPr/>
                  <p:nvPr/>
                </p:nvGrpSpPr>
                <p:grpSpPr>
                  <a:xfrm>
                    <a:off x="5851027" y="3451131"/>
                    <a:ext cx="4731211" cy="1500593"/>
                    <a:chOff x="5861661" y="3969042"/>
                    <a:chExt cx="4731211" cy="1500593"/>
                  </a:xfrm>
                </p:grpSpPr>
                <p:sp>
                  <p:nvSpPr>
                    <p:cNvPr id="28" name="Rectangle: Rounded Corners 27">
                      <a:extLst>
                        <a:ext uri="{FF2B5EF4-FFF2-40B4-BE49-F238E27FC236}">
                          <a16:creationId xmlns:a16="http://schemas.microsoft.com/office/drawing/2014/main" id="{490940B2-D12C-6BE3-40B7-3B2676539592}"/>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53" name="Group 52">
                      <a:extLst>
                        <a:ext uri="{FF2B5EF4-FFF2-40B4-BE49-F238E27FC236}">
                          <a16:creationId xmlns:a16="http://schemas.microsoft.com/office/drawing/2014/main" id="{EE894BC3-61B9-5030-E9E1-48B3CB44EF97}"/>
                        </a:ext>
                      </a:extLst>
                    </p:cNvPr>
                    <p:cNvGrpSpPr/>
                    <p:nvPr/>
                  </p:nvGrpSpPr>
                  <p:grpSpPr>
                    <a:xfrm>
                      <a:off x="6217057" y="3969042"/>
                      <a:ext cx="4369980" cy="1500593"/>
                      <a:chOff x="6469914" y="3352909"/>
                      <a:chExt cx="4369980" cy="1225987"/>
                    </a:xfrm>
                  </p:grpSpPr>
                  <p:sp>
                    <p:nvSpPr>
                      <p:cNvPr id="31" name="Rectangle 30">
                        <a:extLst>
                          <a:ext uri="{FF2B5EF4-FFF2-40B4-BE49-F238E27FC236}">
                            <a16:creationId xmlns:a16="http://schemas.microsoft.com/office/drawing/2014/main" id="{937D2D49-C12C-CCF5-12D5-10782CBD62D4}"/>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A26E2DB9-B783-58F4-9F51-6CE2797435DB}"/>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Oval 57">
                      <a:extLst>
                        <a:ext uri="{FF2B5EF4-FFF2-40B4-BE49-F238E27FC236}">
                          <a16:creationId xmlns:a16="http://schemas.microsoft.com/office/drawing/2014/main" id="{77B5741D-35AD-4CC5-EEB7-AA151DC2B36F}"/>
                        </a:ext>
                      </a:extLst>
                    </p:cNvPr>
                    <p:cNvSpPr/>
                    <p:nvPr/>
                  </p:nvSpPr>
                  <p:spPr>
                    <a:xfrm>
                      <a:off x="8363838" y="4565176"/>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C300BE7C-49B3-F472-7477-F879C2829180}"/>
                        </a:ext>
                      </a:extLst>
                    </p:cNvPr>
                    <p:cNvSpPr/>
                    <p:nvPr/>
                  </p:nvSpPr>
                  <p:spPr>
                    <a:xfrm>
                      <a:off x="6219346" y="4494115"/>
                      <a:ext cx="4359349" cy="443893"/>
                    </a:xfrm>
                    <a:custGeom>
                      <a:avLst/>
                      <a:gdLst>
                        <a:gd name="connsiteX0" fmla="*/ 0 w 4359349"/>
                        <a:gd name="connsiteY0" fmla="*/ 380097 h 443893"/>
                        <a:gd name="connsiteX1" fmla="*/ 723014 w 4359349"/>
                        <a:gd name="connsiteY1" fmla="*/ 11502 h 443893"/>
                        <a:gd name="connsiteX2" fmla="*/ 2296633 w 4359349"/>
                        <a:gd name="connsiteY2" fmla="*/ 124916 h 443893"/>
                        <a:gd name="connsiteX3" fmla="*/ 4359349 w 4359349"/>
                        <a:gd name="connsiteY3" fmla="*/ 443893 h 443893"/>
                      </a:gdLst>
                      <a:ahLst/>
                      <a:cxnLst>
                        <a:cxn ang="0">
                          <a:pos x="connsiteX0" y="connsiteY0"/>
                        </a:cxn>
                        <a:cxn ang="0">
                          <a:pos x="connsiteX1" y="connsiteY1"/>
                        </a:cxn>
                        <a:cxn ang="0">
                          <a:pos x="connsiteX2" y="connsiteY2"/>
                        </a:cxn>
                        <a:cxn ang="0">
                          <a:pos x="connsiteX3" y="connsiteY3"/>
                        </a:cxn>
                      </a:cxnLst>
                      <a:rect l="l" t="t" r="r" b="b"/>
                      <a:pathLst>
                        <a:path w="4359349" h="443893">
                          <a:moveTo>
                            <a:pt x="0" y="380097"/>
                          </a:moveTo>
                          <a:cubicBezTo>
                            <a:pt x="170121" y="217064"/>
                            <a:pt x="340242" y="54032"/>
                            <a:pt x="723014" y="11502"/>
                          </a:cubicBezTo>
                          <a:cubicBezTo>
                            <a:pt x="1105786" y="-31028"/>
                            <a:pt x="1690577" y="52851"/>
                            <a:pt x="2296633" y="124916"/>
                          </a:cubicBezTo>
                          <a:cubicBezTo>
                            <a:pt x="2902689" y="196981"/>
                            <a:pt x="3997842" y="434442"/>
                            <a:pt x="4359349" y="443893"/>
                          </a:cubicBez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9F95DC5-07CB-A559-68FF-C3CBAF160E3F}"/>
                        </a:ext>
                      </a:extLst>
                    </p:cNvPr>
                    <p:cNvSpPr/>
                    <p:nvPr/>
                  </p:nvSpPr>
                  <p:spPr>
                    <a:xfrm>
                      <a:off x="6212258" y="4165375"/>
                      <a:ext cx="2197395" cy="985284"/>
                    </a:xfrm>
                    <a:custGeom>
                      <a:avLst/>
                      <a:gdLst>
                        <a:gd name="connsiteX0" fmla="*/ 0 w 2197395"/>
                        <a:gd name="connsiteY0" fmla="*/ 297712 h 985284"/>
                        <a:gd name="connsiteX1" fmla="*/ 212651 w 2197395"/>
                        <a:gd name="connsiteY1" fmla="*/ 113414 h 985284"/>
                        <a:gd name="connsiteX2" fmla="*/ 432390 w 2197395"/>
                        <a:gd name="connsiteY2" fmla="*/ 28353 h 985284"/>
                        <a:gd name="connsiteX3" fmla="*/ 730102 w 2197395"/>
                        <a:gd name="connsiteY3" fmla="*/ 0 h 985284"/>
                        <a:gd name="connsiteX4" fmla="*/ 1169581 w 2197395"/>
                        <a:gd name="connsiteY4" fmla="*/ 0 h 985284"/>
                        <a:gd name="connsiteX5" fmla="*/ 1446027 w 2197395"/>
                        <a:gd name="connsiteY5" fmla="*/ 85060 h 985284"/>
                        <a:gd name="connsiteX6" fmla="*/ 1793358 w 2197395"/>
                        <a:gd name="connsiteY6" fmla="*/ 205563 h 985284"/>
                        <a:gd name="connsiteX7" fmla="*/ 1977655 w 2197395"/>
                        <a:gd name="connsiteY7" fmla="*/ 304800 h 985284"/>
                        <a:gd name="connsiteX8" fmla="*/ 2169041 w 2197395"/>
                        <a:gd name="connsiteY8" fmla="*/ 396949 h 985284"/>
                        <a:gd name="connsiteX9" fmla="*/ 2197395 w 2197395"/>
                        <a:gd name="connsiteY9" fmla="*/ 446567 h 985284"/>
                        <a:gd name="connsiteX10" fmla="*/ 2041451 w 2197395"/>
                        <a:gd name="connsiteY10" fmla="*/ 545805 h 985284"/>
                        <a:gd name="connsiteX11" fmla="*/ 1906772 w 2197395"/>
                        <a:gd name="connsiteY11" fmla="*/ 552893 h 985284"/>
                        <a:gd name="connsiteX12" fmla="*/ 1736651 w 2197395"/>
                        <a:gd name="connsiteY12" fmla="*/ 552893 h 985284"/>
                        <a:gd name="connsiteX13" fmla="*/ 1467293 w 2197395"/>
                        <a:gd name="connsiteY13" fmla="*/ 531628 h 985284"/>
                        <a:gd name="connsiteX14" fmla="*/ 1226288 w 2197395"/>
                        <a:gd name="connsiteY14" fmla="*/ 567070 h 985284"/>
                        <a:gd name="connsiteX15" fmla="*/ 956930 w 2197395"/>
                        <a:gd name="connsiteY15" fmla="*/ 630865 h 985284"/>
                        <a:gd name="connsiteX16" fmla="*/ 637953 w 2197395"/>
                        <a:gd name="connsiteY16" fmla="*/ 751367 h 985284"/>
                        <a:gd name="connsiteX17" fmla="*/ 425302 w 2197395"/>
                        <a:gd name="connsiteY17" fmla="*/ 815163 h 985284"/>
                        <a:gd name="connsiteX18" fmla="*/ 255181 w 2197395"/>
                        <a:gd name="connsiteY18" fmla="*/ 886047 h 985284"/>
                        <a:gd name="connsiteX19" fmla="*/ 106325 w 2197395"/>
                        <a:gd name="connsiteY19" fmla="*/ 949842 h 985284"/>
                        <a:gd name="connsiteX20" fmla="*/ 0 w 2197395"/>
                        <a:gd name="connsiteY20" fmla="*/ 985284 h 98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7395" h="985284">
                          <a:moveTo>
                            <a:pt x="0" y="297712"/>
                          </a:moveTo>
                          <a:lnTo>
                            <a:pt x="212651" y="113414"/>
                          </a:lnTo>
                          <a:lnTo>
                            <a:pt x="432390" y="28353"/>
                          </a:lnTo>
                          <a:lnTo>
                            <a:pt x="730102" y="0"/>
                          </a:lnTo>
                          <a:lnTo>
                            <a:pt x="1169581" y="0"/>
                          </a:lnTo>
                          <a:lnTo>
                            <a:pt x="1446027" y="85060"/>
                          </a:lnTo>
                          <a:lnTo>
                            <a:pt x="1793358" y="205563"/>
                          </a:lnTo>
                          <a:lnTo>
                            <a:pt x="1977655" y="304800"/>
                          </a:lnTo>
                          <a:lnTo>
                            <a:pt x="2169041" y="396949"/>
                          </a:lnTo>
                          <a:lnTo>
                            <a:pt x="2197395" y="446567"/>
                          </a:lnTo>
                          <a:lnTo>
                            <a:pt x="2041451" y="545805"/>
                          </a:lnTo>
                          <a:lnTo>
                            <a:pt x="1906772" y="552893"/>
                          </a:lnTo>
                          <a:lnTo>
                            <a:pt x="1736651" y="552893"/>
                          </a:lnTo>
                          <a:lnTo>
                            <a:pt x="1467293" y="531628"/>
                          </a:lnTo>
                          <a:lnTo>
                            <a:pt x="1226288" y="567070"/>
                          </a:lnTo>
                          <a:lnTo>
                            <a:pt x="956930" y="630865"/>
                          </a:lnTo>
                          <a:lnTo>
                            <a:pt x="637953" y="751367"/>
                          </a:lnTo>
                          <a:lnTo>
                            <a:pt x="425302" y="815163"/>
                          </a:lnTo>
                          <a:lnTo>
                            <a:pt x="255181" y="886047"/>
                          </a:lnTo>
                          <a:lnTo>
                            <a:pt x="106325" y="949842"/>
                          </a:lnTo>
                          <a:lnTo>
                            <a:pt x="0" y="985284"/>
                          </a:lnTo>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p:txBody>
                </p:sp>
                <p:sp>
                  <p:nvSpPr>
                    <p:cNvPr id="62" name="Freeform: Shape 61">
                      <a:extLst>
                        <a:ext uri="{FF2B5EF4-FFF2-40B4-BE49-F238E27FC236}">
                          <a16:creationId xmlns:a16="http://schemas.microsoft.com/office/drawing/2014/main" id="{542760C9-A284-2053-C92F-CB894A3F5D59}"/>
                        </a:ext>
                      </a:extLst>
                    </p:cNvPr>
                    <p:cNvSpPr/>
                    <p:nvPr/>
                  </p:nvSpPr>
                  <p:spPr>
                    <a:xfrm>
                      <a:off x="8423830" y="4406380"/>
                      <a:ext cx="2169042" cy="921488"/>
                    </a:xfrm>
                    <a:custGeom>
                      <a:avLst/>
                      <a:gdLst>
                        <a:gd name="connsiteX0" fmla="*/ 0 w 2169042"/>
                        <a:gd name="connsiteY0" fmla="*/ 198474 h 921488"/>
                        <a:gd name="connsiteX1" fmla="*/ 241004 w 2169042"/>
                        <a:gd name="connsiteY1" fmla="*/ 134679 h 921488"/>
                        <a:gd name="connsiteX2" fmla="*/ 382772 w 2169042"/>
                        <a:gd name="connsiteY2" fmla="*/ 106325 h 921488"/>
                        <a:gd name="connsiteX3" fmla="*/ 623776 w 2169042"/>
                        <a:gd name="connsiteY3" fmla="*/ 77972 h 921488"/>
                        <a:gd name="connsiteX4" fmla="*/ 730102 w 2169042"/>
                        <a:gd name="connsiteY4" fmla="*/ 56707 h 921488"/>
                        <a:gd name="connsiteX5" fmla="*/ 1169581 w 2169042"/>
                        <a:gd name="connsiteY5" fmla="*/ 56707 h 921488"/>
                        <a:gd name="connsiteX6" fmla="*/ 1304260 w 2169042"/>
                        <a:gd name="connsiteY6" fmla="*/ 21265 h 921488"/>
                        <a:gd name="connsiteX7" fmla="*/ 1474381 w 2169042"/>
                        <a:gd name="connsiteY7" fmla="*/ 0 h 921488"/>
                        <a:gd name="connsiteX8" fmla="*/ 1850065 w 2169042"/>
                        <a:gd name="connsiteY8" fmla="*/ 49618 h 921488"/>
                        <a:gd name="connsiteX9" fmla="*/ 2126511 w 2169042"/>
                        <a:gd name="connsiteY9" fmla="*/ 21265 h 921488"/>
                        <a:gd name="connsiteX10" fmla="*/ 2169042 w 2169042"/>
                        <a:gd name="connsiteY10" fmla="*/ 21265 h 921488"/>
                        <a:gd name="connsiteX11" fmla="*/ 2169042 w 2169042"/>
                        <a:gd name="connsiteY11" fmla="*/ 921488 h 921488"/>
                        <a:gd name="connsiteX12" fmla="*/ 1991832 w 2169042"/>
                        <a:gd name="connsiteY12" fmla="*/ 829339 h 921488"/>
                        <a:gd name="connsiteX13" fmla="*/ 1871330 w 2169042"/>
                        <a:gd name="connsiteY13" fmla="*/ 786809 h 921488"/>
                        <a:gd name="connsiteX14" fmla="*/ 1630325 w 2169042"/>
                        <a:gd name="connsiteY14" fmla="*/ 723014 h 921488"/>
                        <a:gd name="connsiteX15" fmla="*/ 1247553 w 2169042"/>
                        <a:gd name="connsiteY15" fmla="*/ 637953 h 921488"/>
                        <a:gd name="connsiteX16" fmla="*/ 914400 w 2169042"/>
                        <a:gd name="connsiteY16" fmla="*/ 545804 h 921488"/>
                        <a:gd name="connsiteX17" fmla="*/ 652130 w 2169042"/>
                        <a:gd name="connsiteY17" fmla="*/ 439479 h 921488"/>
                        <a:gd name="connsiteX18" fmla="*/ 226828 w 2169042"/>
                        <a:gd name="connsiteY18" fmla="*/ 297711 h 921488"/>
                        <a:gd name="connsiteX19" fmla="*/ 120502 w 2169042"/>
                        <a:gd name="connsiteY19" fmla="*/ 269358 h 921488"/>
                        <a:gd name="connsiteX20" fmla="*/ 0 w 2169042"/>
                        <a:gd name="connsiteY20" fmla="*/ 198474 h 92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69042" h="921488">
                          <a:moveTo>
                            <a:pt x="0" y="198474"/>
                          </a:moveTo>
                          <a:lnTo>
                            <a:pt x="241004" y="134679"/>
                          </a:lnTo>
                          <a:lnTo>
                            <a:pt x="382772" y="106325"/>
                          </a:lnTo>
                          <a:lnTo>
                            <a:pt x="623776" y="77972"/>
                          </a:lnTo>
                          <a:cubicBezTo>
                            <a:pt x="725324" y="56212"/>
                            <a:pt x="689184" y="56707"/>
                            <a:pt x="730102" y="56707"/>
                          </a:cubicBezTo>
                          <a:lnTo>
                            <a:pt x="1169581" y="56707"/>
                          </a:lnTo>
                          <a:lnTo>
                            <a:pt x="1304260" y="21265"/>
                          </a:lnTo>
                          <a:lnTo>
                            <a:pt x="1474381" y="0"/>
                          </a:lnTo>
                          <a:lnTo>
                            <a:pt x="1850065" y="49618"/>
                          </a:lnTo>
                          <a:lnTo>
                            <a:pt x="2126511" y="21265"/>
                          </a:lnTo>
                          <a:lnTo>
                            <a:pt x="2169042" y="21265"/>
                          </a:lnTo>
                          <a:lnTo>
                            <a:pt x="2169042" y="921488"/>
                          </a:lnTo>
                          <a:lnTo>
                            <a:pt x="1991832" y="829339"/>
                          </a:lnTo>
                          <a:lnTo>
                            <a:pt x="1871330" y="786809"/>
                          </a:lnTo>
                          <a:lnTo>
                            <a:pt x="1630325" y="723014"/>
                          </a:lnTo>
                          <a:lnTo>
                            <a:pt x="1247553" y="637953"/>
                          </a:lnTo>
                          <a:lnTo>
                            <a:pt x="914400" y="545804"/>
                          </a:lnTo>
                          <a:lnTo>
                            <a:pt x="652130" y="439479"/>
                          </a:lnTo>
                          <a:lnTo>
                            <a:pt x="226828" y="297711"/>
                          </a:lnTo>
                          <a:lnTo>
                            <a:pt x="120502" y="269358"/>
                          </a:lnTo>
                          <a:lnTo>
                            <a:pt x="0" y="198474"/>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BF73ADA-4285-F83A-131B-079039DE4856}"/>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66" name="TextBox 65">
                          <a:extLst>
                            <a:ext uri="{FF2B5EF4-FFF2-40B4-BE49-F238E27FC236}">
                              <a16:creationId xmlns:a16="http://schemas.microsoft.com/office/drawing/2014/main" id="{7BF73ADA-4285-F83A-131B-079039DE4856}"/>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5"/>
                          <a:stretch>
                            <a:fillRect l="-22951" t="-7254" r="-6557"/>
                          </a:stretch>
                        </a:blipFill>
                      </p:spPr>
                      <p:txBody>
                        <a:bodyPr/>
                        <a:lstStyle/>
                        <a:p>
                          <a:r>
                            <a:rPr lang="en-US">
                              <a:noFill/>
                            </a:rPr>
                            <a:t> </a:t>
                          </a:r>
                        </a:p>
                      </p:txBody>
                    </p:sp>
                  </mc:Fallback>
                </mc:AlternateContent>
              </p:grpSp>
              <p:sp>
                <p:nvSpPr>
                  <p:cNvPr id="69" name="Freeform: Shape 68">
                    <a:extLst>
                      <a:ext uri="{FF2B5EF4-FFF2-40B4-BE49-F238E27FC236}">
                        <a16:creationId xmlns:a16="http://schemas.microsoft.com/office/drawing/2014/main" id="{04A613EF-9B99-AF86-E834-5AC772E0EAF6}"/>
                      </a:ext>
                    </a:extLst>
                  </p:cNvPr>
                  <p:cNvSpPr/>
                  <p:nvPr/>
                </p:nvSpPr>
                <p:spPr>
                  <a:xfrm>
                    <a:off x="6214056" y="4579483"/>
                    <a:ext cx="4327302" cy="375325"/>
                  </a:xfrm>
                  <a:custGeom>
                    <a:avLst/>
                    <a:gdLst>
                      <a:gd name="connsiteX0" fmla="*/ 0 w 4327302"/>
                      <a:gd name="connsiteY0" fmla="*/ 301271 h 375325"/>
                      <a:gd name="connsiteX1" fmla="*/ 489398 w 4327302"/>
                      <a:gd name="connsiteY1" fmla="*/ 211119 h 375325"/>
                      <a:gd name="connsiteX2" fmla="*/ 637505 w 4327302"/>
                      <a:gd name="connsiteY2" fmla="*/ 17936 h 375325"/>
                      <a:gd name="connsiteX3" fmla="*/ 850006 w 4327302"/>
                      <a:gd name="connsiteY3" fmla="*/ 17936 h 375325"/>
                      <a:gd name="connsiteX4" fmla="*/ 1088265 w 4327302"/>
                      <a:gd name="connsiteY4" fmla="*/ 101649 h 375325"/>
                      <a:gd name="connsiteX5" fmla="*/ 1300767 w 4327302"/>
                      <a:gd name="connsiteY5" fmla="*/ 153164 h 375325"/>
                      <a:gd name="connsiteX6" fmla="*/ 1506829 w 4327302"/>
                      <a:gd name="connsiteY6" fmla="*/ 211119 h 375325"/>
                      <a:gd name="connsiteX7" fmla="*/ 1719330 w 4327302"/>
                      <a:gd name="connsiteY7" fmla="*/ 269074 h 375325"/>
                      <a:gd name="connsiteX8" fmla="*/ 1860998 w 4327302"/>
                      <a:gd name="connsiteY8" fmla="*/ 352787 h 375325"/>
                      <a:gd name="connsiteX9" fmla="*/ 1918952 w 4327302"/>
                      <a:gd name="connsiteY9" fmla="*/ 372105 h 375325"/>
                      <a:gd name="connsiteX10" fmla="*/ 2240924 w 4327302"/>
                      <a:gd name="connsiteY10" fmla="*/ 365666 h 375325"/>
                      <a:gd name="connsiteX11" fmla="*/ 2472744 w 4327302"/>
                      <a:gd name="connsiteY11" fmla="*/ 281953 h 375325"/>
                      <a:gd name="connsiteX12" fmla="*/ 2653048 w 4327302"/>
                      <a:gd name="connsiteY12" fmla="*/ 243316 h 375325"/>
                      <a:gd name="connsiteX13" fmla="*/ 2859110 w 4327302"/>
                      <a:gd name="connsiteY13" fmla="*/ 230438 h 375325"/>
                      <a:gd name="connsiteX14" fmla="*/ 3058733 w 4327302"/>
                      <a:gd name="connsiteY14" fmla="*/ 223998 h 375325"/>
                      <a:gd name="connsiteX15" fmla="*/ 3232598 w 4327302"/>
                      <a:gd name="connsiteY15" fmla="*/ 236877 h 375325"/>
                      <a:gd name="connsiteX16" fmla="*/ 3496614 w 4327302"/>
                      <a:gd name="connsiteY16" fmla="*/ 256195 h 375325"/>
                      <a:gd name="connsiteX17" fmla="*/ 3882981 w 4327302"/>
                      <a:gd name="connsiteY17" fmla="*/ 223998 h 375325"/>
                      <a:gd name="connsiteX18" fmla="*/ 4037527 w 4327302"/>
                      <a:gd name="connsiteY18" fmla="*/ 185361 h 375325"/>
                      <a:gd name="connsiteX19" fmla="*/ 4237150 w 4327302"/>
                      <a:gd name="connsiteY19" fmla="*/ 185361 h 375325"/>
                      <a:gd name="connsiteX20" fmla="*/ 4327302 w 4327302"/>
                      <a:gd name="connsiteY20" fmla="*/ 185361 h 37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7302" h="375325">
                        <a:moveTo>
                          <a:pt x="0" y="301271"/>
                        </a:moveTo>
                        <a:cubicBezTo>
                          <a:pt x="191573" y="279806"/>
                          <a:pt x="383147" y="258341"/>
                          <a:pt x="489398" y="211119"/>
                        </a:cubicBezTo>
                        <a:cubicBezTo>
                          <a:pt x="595649" y="163897"/>
                          <a:pt x="577404" y="50133"/>
                          <a:pt x="637505" y="17936"/>
                        </a:cubicBezTo>
                        <a:cubicBezTo>
                          <a:pt x="697606" y="-14261"/>
                          <a:pt x="774879" y="3984"/>
                          <a:pt x="850006" y="17936"/>
                        </a:cubicBezTo>
                        <a:cubicBezTo>
                          <a:pt x="925133" y="31888"/>
                          <a:pt x="1013138" y="79111"/>
                          <a:pt x="1088265" y="101649"/>
                        </a:cubicBezTo>
                        <a:cubicBezTo>
                          <a:pt x="1163392" y="124187"/>
                          <a:pt x="1231006" y="134919"/>
                          <a:pt x="1300767" y="153164"/>
                        </a:cubicBezTo>
                        <a:cubicBezTo>
                          <a:pt x="1370528" y="171409"/>
                          <a:pt x="1506829" y="211119"/>
                          <a:pt x="1506829" y="211119"/>
                        </a:cubicBezTo>
                        <a:cubicBezTo>
                          <a:pt x="1576589" y="230437"/>
                          <a:pt x="1660302" y="245463"/>
                          <a:pt x="1719330" y="269074"/>
                        </a:cubicBezTo>
                        <a:cubicBezTo>
                          <a:pt x="1778358" y="292685"/>
                          <a:pt x="1827728" y="335615"/>
                          <a:pt x="1860998" y="352787"/>
                        </a:cubicBezTo>
                        <a:cubicBezTo>
                          <a:pt x="1894268" y="369959"/>
                          <a:pt x="1855631" y="369959"/>
                          <a:pt x="1918952" y="372105"/>
                        </a:cubicBezTo>
                        <a:cubicBezTo>
                          <a:pt x="1982273" y="374252"/>
                          <a:pt x="2148625" y="380691"/>
                          <a:pt x="2240924" y="365666"/>
                        </a:cubicBezTo>
                        <a:cubicBezTo>
                          <a:pt x="2333223" y="350641"/>
                          <a:pt x="2404057" y="302345"/>
                          <a:pt x="2472744" y="281953"/>
                        </a:cubicBezTo>
                        <a:cubicBezTo>
                          <a:pt x="2541431" y="261561"/>
                          <a:pt x="2588654" y="251902"/>
                          <a:pt x="2653048" y="243316"/>
                        </a:cubicBezTo>
                        <a:cubicBezTo>
                          <a:pt x="2717442" y="234730"/>
                          <a:pt x="2791496" y="233658"/>
                          <a:pt x="2859110" y="230438"/>
                        </a:cubicBezTo>
                        <a:cubicBezTo>
                          <a:pt x="2926724" y="227218"/>
                          <a:pt x="2996485" y="222925"/>
                          <a:pt x="3058733" y="223998"/>
                        </a:cubicBezTo>
                        <a:cubicBezTo>
                          <a:pt x="3120981" y="225071"/>
                          <a:pt x="3232598" y="236877"/>
                          <a:pt x="3232598" y="236877"/>
                        </a:cubicBezTo>
                        <a:cubicBezTo>
                          <a:pt x="3305578" y="242243"/>
                          <a:pt x="3388217" y="258341"/>
                          <a:pt x="3496614" y="256195"/>
                        </a:cubicBezTo>
                        <a:cubicBezTo>
                          <a:pt x="3605011" y="254049"/>
                          <a:pt x="3792829" y="235804"/>
                          <a:pt x="3882981" y="223998"/>
                        </a:cubicBezTo>
                        <a:cubicBezTo>
                          <a:pt x="3973133" y="212192"/>
                          <a:pt x="3978499" y="191800"/>
                          <a:pt x="4037527" y="185361"/>
                        </a:cubicBezTo>
                        <a:cubicBezTo>
                          <a:pt x="4096555" y="178922"/>
                          <a:pt x="4237150" y="185361"/>
                          <a:pt x="4237150" y="185361"/>
                        </a:cubicBezTo>
                        <a:cubicBezTo>
                          <a:pt x="4285446" y="185361"/>
                          <a:pt x="4292958" y="229364"/>
                          <a:pt x="4327302" y="185361"/>
                        </a:cubicBezTo>
                      </a:path>
                    </a:pathLst>
                  </a:cu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1FEEEB49-2F63-5592-A1F7-DAB3C7666E0D}"/>
                      </a:ext>
                    </a:extLst>
                  </p:cNvPr>
                  <p:cNvSpPr/>
                  <p:nvPr/>
                </p:nvSpPr>
                <p:spPr>
                  <a:xfrm rot="10800000">
                    <a:off x="6866183" y="4435879"/>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E49C785-EBAA-C7BE-BB98-508995FAD50F}"/>
                      </a:ext>
                    </a:extLst>
                  </p:cNvPr>
                  <p:cNvGrpSpPr/>
                  <p:nvPr/>
                </p:nvGrpSpPr>
                <p:grpSpPr>
                  <a:xfrm>
                    <a:off x="5851026" y="4898293"/>
                    <a:ext cx="4725376" cy="1500593"/>
                    <a:chOff x="5861661" y="3969042"/>
                    <a:chExt cx="4725376" cy="1500593"/>
                  </a:xfrm>
                </p:grpSpPr>
                <p:sp>
                  <p:nvSpPr>
                    <p:cNvPr id="74" name="Rectangle: Rounded Corners 73">
                      <a:extLst>
                        <a:ext uri="{FF2B5EF4-FFF2-40B4-BE49-F238E27FC236}">
                          <a16:creationId xmlns:a16="http://schemas.microsoft.com/office/drawing/2014/main" id="{45797363-EC9D-1328-2052-22F88DACEBEF}"/>
                        </a:ext>
                      </a:extLst>
                    </p:cNvPr>
                    <p:cNvSpPr/>
                    <p:nvPr/>
                  </p:nvSpPr>
                  <p:spPr>
                    <a:xfrm>
                      <a:off x="6876817" y="4159361"/>
                      <a:ext cx="2405603" cy="714428"/>
                    </a:xfrm>
                    <a:prstGeom prst="round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Sample</a:t>
                      </a:r>
                    </a:p>
                  </p:txBody>
                </p:sp>
                <p:grpSp>
                  <p:nvGrpSpPr>
                    <p:cNvPr id="75" name="Group 74">
                      <a:extLst>
                        <a:ext uri="{FF2B5EF4-FFF2-40B4-BE49-F238E27FC236}">
                          <a16:creationId xmlns:a16="http://schemas.microsoft.com/office/drawing/2014/main" id="{EC33C388-7050-9BAF-0746-B61AB9BBA14A}"/>
                        </a:ext>
                      </a:extLst>
                    </p:cNvPr>
                    <p:cNvGrpSpPr/>
                    <p:nvPr/>
                  </p:nvGrpSpPr>
                  <p:grpSpPr>
                    <a:xfrm>
                      <a:off x="6217057" y="3969042"/>
                      <a:ext cx="4369980" cy="1500593"/>
                      <a:chOff x="6469914" y="3352909"/>
                      <a:chExt cx="4369980" cy="1225987"/>
                    </a:xfrm>
                  </p:grpSpPr>
                  <p:sp>
                    <p:nvSpPr>
                      <p:cNvPr id="81" name="Rectangle 80">
                        <a:extLst>
                          <a:ext uri="{FF2B5EF4-FFF2-40B4-BE49-F238E27FC236}">
                            <a16:creationId xmlns:a16="http://schemas.microsoft.com/office/drawing/2014/main" id="{F620B91D-0412-DE05-64BB-C1357A3743BE}"/>
                          </a:ext>
                        </a:extLst>
                      </p:cNvPr>
                      <p:cNvSpPr/>
                      <p:nvPr/>
                    </p:nvSpPr>
                    <p:spPr>
                      <a:xfrm>
                        <a:off x="6469914" y="3352909"/>
                        <a:ext cx="4369980" cy="1225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a16="http://schemas.microsoft.com/office/drawing/2014/main" id="{DB192739-53C9-99F9-059B-D2C030BE66AC}"/>
                          </a:ext>
                        </a:extLst>
                      </p:cNvPr>
                      <p:cNvSpPr/>
                      <p:nvPr/>
                    </p:nvSpPr>
                    <p:spPr>
                      <a:xfrm>
                        <a:off x="6478772" y="3511619"/>
                        <a:ext cx="4352261" cy="908566"/>
                      </a:xfrm>
                      <a:custGeom>
                        <a:avLst/>
                        <a:gdLst>
                          <a:gd name="connsiteX0" fmla="*/ 0 w 4352261"/>
                          <a:gd name="connsiteY0" fmla="*/ 0 h 908566"/>
                          <a:gd name="connsiteX1" fmla="*/ 878958 w 4352261"/>
                          <a:gd name="connsiteY1" fmla="*/ 155944 h 908566"/>
                          <a:gd name="connsiteX2" fmla="*/ 1431851 w 4352261"/>
                          <a:gd name="connsiteY2" fmla="*/ 687572 h 908566"/>
                          <a:gd name="connsiteX3" fmla="*/ 1899684 w 4352261"/>
                          <a:gd name="connsiteY3" fmla="*/ 304800 h 908566"/>
                          <a:gd name="connsiteX4" fmla="*/ 3019647 w 4352261"/>
                          <a:gd name="connsiteY4" fmla="*/ 630865 h 908566"/>
                          <a:gd name="connsiteX5" fmla="*/ 3749749 w 4352261"/>
                          <a:gd name="connsiteY5" fmla="*/ 389860 h 908566"/>
                          <a:gd name="connsiteX6" fmla="*/ 4352261 w 4352261"/>
                          <a:gd name="connsiteY6" fmla="*/ 907311 h 90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261" h="908566">
                            <a:moveTo>
                              <a:pt x="0" y="0"/>
                            </a:moveTo>
                            <a:cubicBezTo>
                              <a:pt x="320158" y="20674"/>
                              <a:pt x="640316" y="41349"/>
                              <a:pt x="878958" y="155944"/>
                            </a:cubicBezTo>
                            <a:cubicBezTo>
                              <a:pt x="1117600" y="270539"/>
                              <a:pt x="1261730" y="662763"/>
                              <a:pt x="1431851" y="687572"/>
                            </a:cubicBezTo>
                            <a:cubicBezTo>
                              <a:pt x="1601972" y="712381"/>
                              <a:pt x="1635051" y="314251"/>
                              <a:pt x="1899684" y="304800"/>
                            </a:cubicBezTo>
                            <a:cubicBezTo>
                              <a:pt x="2164317" y="295349"/>
                              <a:pt x="2711303" y="616688"/>
                              <a:pt x="3019647" y="630865"/>
                            </a:cubicBezTo>
                            <a:cubicBezTo>
                              <a:pt x="3327991" y="645042"/>
                              <a:pt x="3527647" y="343786"/>
                              <a:pt x="3749749" y="389860"/>
                            </a:cubicBezTo>
                            <a:cubicBezTo>
                              <a:pt x="3971851" y="435934"/>
                              <a:pt x="4249480" y="936846"/>
                              <a:pt x="4352261" y="90731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Oval 75">
                      <a:extLst>
                        <a:ext uri="{FF2B5EF4-FFF2-40B4-BE49-F238E27FC236}">
                          <a16:creationId xmlns:a16="http://schemas.microsoft.com/office/drawing/2014/main" id="{9CC7D46D-AE11-92F8-4D6E-8AEEB0C45052}"/>
                        </a:ext>
                      </a:extLst>
                    </p:cNvPr>
                    <p:cNvSpPr/>
                    <p:nvPr/>
                  </p:nvSpPr>
                  <p:spPr>
                    <a:xfrm>
                      <a:off x="8363838" y="4565176"/>
                      <a:ext cx="92149" cy="9214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E1F81B2-EA55-8284-84C6-26A21826A161}"/>
                            </a:ext>
                          </a:extLst>
                        </p:cNvPr>
                        <p:cNvSpPr txBox="1"/>
                        <p:nvPr/>
                      </p:nvSpPr>
                      <p:spPr>
                        <a:xfrm rot="16200000">
                          <a:off x="5457118" y="4501500"/>
                          <a:ext cx="11784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solidFill>
                                      <a:srgbClr val="0070C0"/>
                                    </a:solidFill>
                                    <a:latin typeface="Cambria Math" panose="02040503050406030204" pitchFamily="18" charset="0"/>
                                  </a:rPr>
                                  <m:t>𝐿𝑜𝑠𝑠</m:t>
                                </m:r>
                                <m:d>
                                  <m:dPr>
                                    <m:ctrlPr>
                                      <a:rPr kumimoji="1" lang="en-US" altLang="zh-CN" sz="1800" b="0" i="1" smtClean="0">
                                        <a:solidFill>
                                          <a:srgbClr val="0070C0"/>
                                        </a:solidFill>
                                        <a:latin typeface="Cambria Math" panose="02040503050406030204" pitchFamily="18" charset="0"/>
                                      </a:rPr>
                                    </m:ctrlPr>
                                  </m:dPr>
                                  <m:e>
                                    <m:acc>
                                      <m:accPr>
                                        <m:chr m:val="⃗"/>
                                        <m:ctrlPr>
                                          <a:rPr kumimoji="1" lang="en-US" altLang="zh-CN" sz="1800" i="1">
                                            <a:solidFill>
                                              <a:srgbClr val="0070C0"/>
                                            </a:solidFill>
                                            <a:latin typeface="Cambria Math" panose="02040503050406030204" pitchFamily="18" charset="0"/>
                                          </a:rPr>
                                        </m:ctrlPr>
                                      </m:accPr>
                                      <m:e>
                                        <m:r>
                                          <a:rPr kumimoji="1" lang="en-US" altLang="zh-CN" sz="1800" i="1">
                                            <a:solidFill>
                                              <a:srgbClr val="0070C0"/>
                                            </a:solidFill>
                                            <a:latin typeface="Cambria Math" panose="02040503050406030204" pitchFamily="18" charset="0"/>
                                          </a:rPr>
                                          <m:t>𝜂</m:t>
                                        </m:r>
                                      </m:e>
                                    </m:acc>
                                  </m:e>
                                </m:d>
                              </m:oMath>
                            </m:oMathPara>
                          </a14:m>
                          <a:endParaRPr lang="en-US" dirty="0">
                            <a:solidFill>
                              <a:srgbClr val="0070C0"/>
                            </a:solidFill>
                          </a:endParaRPr>
                        </a:p>
                      </p:txBody>
                    </p:sp>
                  </mc:Choice>
                  <mc:Fallback xmlns="">
                    <p:sp>
                      <p:nvSpPr>
                        <p:cNvPr id="80" name="TextBox 79">
                          <a:extLst>
                            <a:ext uri="{FF2B5EF4-FFF2-40B4-BE49-F238E27FC236}">
                              <a16:creationId xmlns:a16="http://schemas.microsoft.com/office/drawing/2014/main" id="{EE1F81B2-EA55-8284-84C6-26A21826A161}"/>
                            </a:ext>
                          </a:extLst>
                        </p:cNvPr>
                        <p:cNvSpPr txBox="1">
                          <a:spLocks noRot="1" noChangeAspect="1" noMove="1" noResize="1" noEditPoints="1" noAdjustHandles="1" noChangeArrowheads="1" noChangeShapeType="1" noTextEdit="1"/>
                        </p:cNvSpPr>
                        <p:nvPr/>
                      </p:nvSpPr>
                      <p:spPr>
                        <a:xfrm rot="16200000">
                          <a:off x="5457118" y="4501500"/>
                          <a:ext cx="1178417" cy="369332"/>
                        </a:xfrm>
                        <a:prstGeom prst="rect">
                          <a:avLst/>
                        </a:prstGeom>
                        <a:blipFill>
                          <a:blip r:embed="rId6"/>
                          <a:stretch>
                            <a:fillRect l="-22951" t="-7216" r="-6557"/>
                          </a:stretch>
                        </a:blipFill>
                      </p:spPr>
                      <p:txBody>
                        <a:bodyPr/>
                        <a:lstStyle/>
                        <a:p>
                          <a:r>
                            <a:rPr lang="en-US">
                              <a:noFill/>
                            </a:rPr>
                            <a:t> </a:t>
                          </a:r>
                        </a:p>
                      </p:txBody>
                    </p:sp>
                  </mc:Fallback>
                </mc:AlternateContent>
              </p:grpSp>
              <p:sp>
                <p:nvSpPr>
                  <p:cNvPr id="85" name="Oval 84">
                    <a:extLst>
                      <a:ext uri="{FF2B5EF4-FFF2-40B4-BE49-F238E27FC236}">
                        <a16:creationId xmlns:a16="http://schemas.microsoft.com/office/drawing/2014/main" id="{B4D99948-E5CC-3D69-F45D-4CE67FC9F20B}"/>
                      </a:ext>
                    </a:extLst>
                  </p:cNvPr>
                  <p:cNvSpPr/>
                  <p:nvPr/>
                </p:nvSpPr>
                <p:spPr>
                  <a:xfrm>
                    <a:off x="6916699" y="5188315"/>
                    <a:ext cx="92149" cy="921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6D7C4AD1-6D1A-DC82-8E95-04E853CA1779}"/>
                      </a:ext>
                    </a:extLst>
                  </p:cNvPr>
                  <p:cNvSpPr/>
                  <p:nvPr/>
                </p:nvSpPr>
                <p:spPr>
                  <a:xfrm>
                    <a:off x="6214056" y="5165123"/>
                    <a:ext cx="4365938" cy="857667"/>
                  </a:xfrm>
                  <a:custGeom>
                    <a:avLst/>
                    <a:gdLst>
                      <a:gd name="connsiteX0" fmla="*/ 0 w 4365938"/>
                      <a:gd name="connsiteY0" fmla="*/ 63700 h 857667"/>
                      <a:gd name="connsiteX1" fmla="*/ 296214 w 4365938"/>
                      <a:gd name="connsiteY1" fmla="*/ 5745 h 857667"/>
                      <a:gd name="connsiteX2" fmla="*/ 425003 w 4365938"/>
                      <a:gd name="connsiteY2" fmla="*/ 5745 h 857667"/>
                      <a:gd name="connsiteX3" fmla="*/ 624626 w 4365938"/>
                      <a:gd name="connsiteY3" fmla="*/ 37942 h 857667"/>
                      <a:gd name="connsiteX4" fmla="*/ 753414 w 4365938"/>
                      <a:gd name="connsiteY4" fmla="*/ 50821 h 857667"/>
                      <a:gd name="connsiteX5" fmla="*/ 914400 w 4365938"/>
                      <a:gd name="connsiteY5" fmla="*/ 108776 h 857667"/>
                      <a:gd name="connsiteX6" fmla="*/ 1010992 w 4365938"/>
                      <a:gd name="connsiteY6" fmla="*/ 115215 h 857667"/>
                      <a:gd name="connsiteX7" fmla="*/ 1139781 w 4365938"/>
                      <a:gd name="connsiteY7" fmla="*/ 115215 h 857667"/>
                      <a:gd name="connsiteX8" fmla="*/ 1378040 w 4365938"/>
                      <a:gd name="connsiteY8" fmla="*/ 173170 h 857667"/>
                      <a:gd name="connsiteX9" fmla="*/ 1513268 w 4365938"/>
                      <a:gd name="connsiteY9" fmla="*/ 244004 h 857667"/>
                      <a:gd name="connsiteX10" fmla="*/ 1777285 w 4365938"/>
                      <a:gd name="connsiteY10" fmla="*/ 308398 h 857667"/>
                      <a:gd name="connsiteX11" fmla="*/ 2009105 w 4365938"/>
                      <a:gd name="connsiteY11" fmla="*/ 347035 h 857667"/>
                      <a:gd name="connsiteX12" fmla="*/ 2105696 w 4365938"/>
                      <a:gd name="connsiteY12" fmla="*/ 366353 h 857667"/>
                      <a:gd name="connsiteX13" fmla="*/ 2182969 w 4365938"/>
                      <a:gd name="connsiteY13" fmla="*/ 379232 h 857667"/>
                      <a:gd name="connsiteX14" fmla="*/ 2318198 w 4365938"/>
                      <a:gd name="connsiteY14" fmla="*/ 385671 h 857667"/>
                      <a:gd name="connsiteX15" fmla="*/ 2556457 w 4365938"/>
                      <a:gd name="connsiteY15" fmla="*/ 443626 h 857667"/>
                      <a:gd name="connsiteX16" fmla="*/ 2846231 w 4365938"/>
                      <a:gd name="connsiteY16" fmla="*/ 501581 h 857667"/>
                      <a:gd name="connsiteX17" fmla="*/ 3097369 w 4365938"/>
                      <a:gd name="connsiteY17" fmla="*/ 533778 h 857667"/>
                      <a:gd name="connsiteX18" fmla="*/ 3406462 w 4365938"/>
                      <a:gd name="connsiteY18" fmla="*/ 572415 h 857667"/>
                      <a:gd name="connsiteX19" fmla="*/ 3709116 w 4365938"/>
                      <a:gd name="connsiteY19" fmla="*/ 585294 h 857667"/>
                      <a:gd name="connsiteX20" fmla="*/ 3979572 w 4365938"/>
                      <a:gd name="connsiteY20" fmla="*/ 591733 h 857667"/>
                      <a:gd name="connsiteX21" fmla="*/ 4101921 w 4365938"/>
                      <a:gd name="connsiteY21" fmla="*/ 591733 h 857667"/>
                      <a:gd name="connsiteX22" fmla="*/ 4237150 w 4365938"/>
                      <a:gd name="connsiteY22" fmla="*/ 714083 h 857667"/>
                      <a:gd name="connsiteX23" fmla="*/ 4314423 w 4365938"/>
                      <a:gd name="connsiteY23" fmla="*/ 746280 h 857667"/>
                      <a:gd name="connsiteX24" fmla="*/ 4365938 w 4365938"/>
                      <a:gd name="connsiteY24" fmla="*/ 746280 h 85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5938" h="857667">
                        <a:moveTo>
                          <a:pt x="0" y="63700"/>
                        </a:moveTo>
                        <a:cubicBezTo>
                          <a:pt x="112690" y="39552"/>
                          <a:pt x="225380" y="15404"/>
                          <a:pt x="296214" y="5745"/>
                        </a:cubicBezTo>
                        <a:cubicBezTo>
                          <a:pt x="367048" y="-3914"/>
                          <a:pt x="370268" y="379"/>
                          <a:pt x="425003" y="5745"/>
                        </a:cubicBezTo>
                        <a:cubicBezTo>
                          <a:pt x="479738" y="11111"/>
                          <a:pt x="569891" y="30429"/>
                          <a:pt x="624626" y="37942"/>
                        </a:cubicBezTo>
                        <a:cubicBezTo>
                          <a:pt x="679361" y="45455"/>
                          <a:pt x="705118" y="39015"/>
                          <a:pt x="753414" y="50821"/>
                        </a:cubicBezTo>
                        <a:cubicBezTo>
                          <a:pt x="801710" y="62627"/>
                          <a:pt x="871470" y="98044"/>
                          <a:pt x="914400" y="108776"/>
                        </a:cubicBezTo>
                        <a:cubicBezTo>
                          <a:pt x="957330" y="119508"/>
                          <a:pt x="973429" y="114142"/>
                          <a:pt x="1010992" y="115215"/>
                        </a:cubicBezTo>
                        <a:cubicBezTo>
                          <a:pt x="1048555" y="116288"/>
                          <a:pt x="1078606" y="105556"/>
                          <a:pt x="1139781" y="115215"/>
                        </a:cubicBezTo>
                        <a:cubicBezTo>
                          <a:pt x="1200956" y="124874"/>
                          <a:pt x="1315792" y="151705"/>
                          <a:pt x="1378040" y="173170"/>
                        </a:cubicBezTo>
                        <a:cubicBezTo>
                          <a:pt x="1440288" y="194635"/>
                          <a:pt x="1446727" y="221466"/>
                          <a:pt x="1513268" y="244004"/>
                        </a:cubicBezTo>
                        <a:cubicBezTo>
                          <a:pt x="1579809" y="266542"/>
                          <a:pt x="1694645" y="291226"/>
                          <a:pt x="1777285" y="308398"/>
                        </a:cubicBezTo>
                        <a:cubicBezTo>
                          <a:pt x="1859925" y="325570"/>
                          <a:pt x="1954370" y="337376"/>
                          <a:pt x="2009105" y="347035"/>
                        </a:cubicBezTo>
                        <a:cubicBezTo>
                          <a:pt x="2063840" y="356694"/>
                          <a:pt x="2076719" y="360987"/>
                          <a:pt x="2105696" y="366353"/>
                        </a:cubicBezTo>
                        <a:cubicBezTo>
                          <a:pt x="2134673" y="371719"/>
                          <a:pt x="2147552" y="376012"/>
                          <a:pt x="2182969" y="379232"/>
                        </a:cubicBezTo>
                        <a:cubicBezTo>
                          <a:pt x="2218386" y="382452"/>
                          <a:pt x="2255950" y="374939"/>
                          <a:pt x="2318198" y="385671"/>
                        </a:cubicBezTo>
                        <a:cubicBezTo>
                          <a:pt x="2380446" y="396403"/>
                          <a:pt x="2468452" y="424308"/>
                          <a:pt x="2556457" y="443626"/>
                        </a:cubicBezTo>
                        <a:cubicBezTo>
                          <a:pt x="2644462" y="462944"/>
                          <a:pt x="2756079" y="486556"/>
                          <a:pt x="2846231" y="501581"/>
                        </a:cubicBezTo>
                        <a:cubicBezTo>
                          <a:pt x="2936383" y="516606"/>
                          <a:pt x="3097369" y="533778"/>
                          <a:pt x="3097369" y="533778"/>
                        </a:cubicBezTo>
                        <a:cubicBezTo>
                          <a:pt x="3190741" y="545584"/>
                          <a:pt x="3304504" y="563829"/>
                          <a:pt x="3406462" y="572415"/>
                        </a:cubicBezTo>
                        <a:cubicBezTo>
                          <a:pt x="3508420" y="581001"/>
                          <a:pt x="3709116" y="585294"/>
                          <a:pt x="3709116" y="585294"/>
                        </a:cubicBezTo>
                        <a:lnTo>
                          <a:pt x="3979572" y="591733"/>
                        </a:lnTo>
                        <a:cubicBezTo>
                          <a:pt x="4045040" y="592806"/>
                          <a:pt x="4058991" y="571341"/>
                          <a:pt x="4101921" y="591733"/>
                        </a:cubicBezTo>
                        <a:cubicBezTo>
                          <a:pt x="4144851" y="612125"/>
                          <a:pt x="4201733" y="688325"/>
                          <a:pt x="4237150" y="714083"/>
                        </a:cubicBezTo>
                        <a:cubicBezTo>
                          <a:pt x="4272567" y="739841"/>
                          <a:pt x="4292958" y="740914"/>
                          <a:pt x="4314423" y="746280"/>
                        </a:cubicBezTo>
                        <a:cubicBezTo>
                          <a:pt x="4335888" y="751646"/>
                          <a:pt x="4357352" y="994198"/>
                          <a:pt x="4365938" y="746280"/>
                        </a:cubicBez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Shape 87">
                    <a:extLst>
                      <a:ext uri="{FF2B5EF4-FFF2-40B4-BE49-F238E27FC236}">
                        <a16:creationId xmlns:a16="http://schemas.microsoft.com/office/drawing/2014/main" id="{979D69F0-C4D9-9111-3FD1-0C1039F6C297}"/>
                      </a:ext>
                    </a:extLst>
                  </p:cNvPr>
                  <p:cNvSpPr/>
                  <p:nvPr/>
                </p:nvSpPr>
                <p:spPr>
                  <a:xfrm>
                    <a:off x="6207617" y="4887532"/>
                    <a:ext cx="746975" cy="579550"/>
                  </a:xfrm>
                  <a:custGeom>
                    <a:avLst/>
                    <a:gdLst>
                      <a:gd name="connsiteX0" fmla="*/ 0 w 746975"/>
                      <a:gd name="connsiteY0" fmla="*/ 579550 h 579550"/>
                      <a:gd name="connsiteX1" fmla="*/ 0 w 746975"/>
                      <a:gd name="connsiteY1" fmla="*/ 0 h 579550"/>
                      <a:gd name="connsiteX2" fmla="*/ 251138 w 746975"/>
                      <a:gd name="connsiteY2" fmla="*/ 51516 h 579550"/>
                      <a:gd name="connsiteX3" fmla="*/ 354169 w 746975"/>
                      <a:gd name="connsiteY3" fmla="*/ 64395 h 579550"/>
                      <a:gd name="connsiteX4" fmla="*/ 528034 w 746975"/>
                      <a:gd name="connsiteY4" fmla="*/ 122350 h 579550"/>
                      <a:gd name="connsiteX5" fmla="*/ 585989 w 746975"/>
                      <a:gd name="connsiteY5" fmla="*/ 160986 h 579550"/>
                      <a:gd name="connsiteX6" fmla="*/ 701898 w 746975"/>
                      <a:gd name="connsiteY6" fmla="*/ 289775 h 579550"/>
                      <a:gd name="connsiteX7" fmla="*/ 746975 w 746975"/>
                      <a:gd name="connsiteY7" fmla="*/ 328412 h 579550"/>
                      <a:gd name="connsiteX8" fmla="*/ 740535 w 746975"/>
                      <a:gd name="connsiteY8" fmla="*/ 405685 h 579550"/>
                      <a:gd name="connsiteX9" fmla="*/ 624625 w 746975"/>
                      <a:gd name="connsiteY9" fmla="*/ 450761 h 579550"/>
                      <a:gd name="connsiteX10" fmla="*/ 547352 w 746975"/>
                      <a:gd name="connsiteY10" fmla="*/ 463640 h 579550"/>
                      <a:gd name="connsiteX11" fmla="*/ 405684 w 746975"/>
                      <a:gd name="connsiteY11" fmla="*/ 463640 h 579550"/>
                      <a:gd name="connsiteX12" fmla="*/ 276896 w 746975"/>
                      <a:gd name="connsiteY12" fmla="*/ 470079 h 579550"/>
                      <a:gd name="connsiteX13" fmla="*/ 83713 w 746975"/>
                      <a:gd name="connsiteY13" fmla="*/ 521595 h 579550"/>
                      <a:gd name="connsiteX14" fmla="*/ 0 w 746975"/>
                      <a:gd name="connsiteY14" fmla="*/ 579550 h 5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6975" h="579550">
                        <a:moveTo>
                          <a:pt x="0" y="579550"/>
                        </a:moveTo>
                        <a:lnTo>
                          <a:pt x="0" y="0"/>
                        </a:lnTo>
                        <a:lnTo>
                          <a:pt x="251138" y="51516"/>
                        </a:lnTo>
                        <a:lnTo>
                          <a:pt x="354169" y="64395"/>
                        </a:lnTo>
                        <a:lnTo>
                          <a:pt x="528034" y="122350"/>
                        </a:lnTo>
                        <a:lnTo>
                          <a:pt x="585989" y="160986"/>
                        </a:lnTo>
                        <a:lnTo>
                          <a:pt x="701898" y="289775"/>
                        </a:lnTo>
                        <a:lnTo>
                          <a:pt x="746975" y="328412"/>
                        </a:lnTo>
                        <a:lnTo>
                          <a:pt x="740535" y="405685"/>
                        </a:lnTo>
                        <a:lnTo>
                          <a:pt x="624625" y="450761"/>
                        </a:lnTo>
                        <a:lnTo>
                          <a:pt x="547352" y="463640"/>
                        </a:lnTo>
                        <a:lnTo>
                          <a:pt x="405684" y="463640"/>
                        </a:lnTo>
                        <a:lnTo>
                          <a:pt x="276896" y="470079"/>
                        </a:lnTo>
                        <a:lnTo>
                          <a:pt x="83713" y="521595"/>
                        </a:lnTo>
                        <a:lnTo>
                          <a:pt x="0" y="57955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1B596A3C-3A83-ADF9-1A4E-F7C53C7A3A9D}"/>
                      </a:ext>
                    </a:extLst>
                  </p:cNvPr>
                  <p:cNvSpPr/>
                  <p:nvPr/>
                </p:nvSpPr>
                <p:spPr>
                  <a:xfrm>
                    <a:off x="6986789" y="5093594"/>
                    <a:ext cx="1410236" cy="605307"/>
                  </a:xfrm>
                  <a:custGeom>
                    <a:avLst/>
                    <a:gdLst>
                      <a:gd name="connsiteX0" fmla="*/ 0 w 1410236"/>
                      <a:gd name="connsiteY0" fmla="*/ 141668 h 605307"/>
                      <a:gd name="connsiteX1" fmla="*/ 115910 w 1410236"/>
                      <a:gd name="connsiteY1" fmla="*/ 64395 h 605307"/>
                      <a:gd name="connsiteX2" fmla="*/ 218941 w 1410236"/>
                      <a:gd name="connsiteY2" fmla="*/ 45076 h 605307"/>
                      <a:gd name="connsiteX3" fmla="*/ 315532 w 1410236"/>
                      <a:gd name="connsiteY3" fmla="*/ 25758 h 605307"/>
                      <a:gd name="connsiteX4" fmla="*/ 624625 w 1410236"/>
                      <a:gd name="connsiteY4" fmla="*/ 0 h 605307"/>
                      <a:gd name="connsiteX5" fmla="*/ 759853 w 1410236"/>
                      <a:gd name="connsiteY5" fmla="*/ 6440 h 605307"/>
                      <a:gd name="connsiteX6" fmla="*/ 837126 w 1410236"/>
                      <a:gd name="connsiteY6" fmla="*/ 25758 h 605307"/>
                      <a:gd name="connsiteX7" fmla="*/ 1004552 w 1410236"/>
                      <a:gd name="connsiteY7" fmla="*/ 109471 h 605307"/>
                      <a:gd name="connsiteX8" fmla="*/ 1062507 w 1410236"/>
                      <a:gd name="connsiteY8" fmla="*/ 128789 h 605307"/>
                      <a:gd name="connsiteX9" fmla="*/ 1139780 w 1410236"/>
                      <a:gd name="connsiteY9" fmla="*/ 167426 h 605307"/>
                      <a:gd name="connsiteX10" fmla="*/ 1217053 w 1410236"/>
                      <a:gd name="connsiteY10" fmla="*/ 206062 h 605307"/>
                      <a:gd name="connsiteX11" fmla="*/ 1320084 w 1410236"/>
                      <a:gd name="connsiteY11" fmla="*/ 296214 h 605307"/>
                      <a:gd name="connsiteX12" fmla="*/ 1410236 w 1410236"/>
                      <a:gd name="connsiteY12" fmla="*/ 399245 h 605307"/>
                      <a:gd name="connsiteX13" fmla="*/ 1410236 w 1410236"/>
                      <a:gd name="connsiteY13" fmla="*/ 476519 h 605307"/>
                      <a:gd name="connsiteX14" fmla="*/ 1332963 w 1410236"/>
                      <a:gd name="connsiteY14" fmla="*/ 566671 h 605307"/>
                      <a:gd name="connsiteX15" fmla="*/ 1255690 w 1410236"/>
                      <a:gd name="connsiteY15" fmla="*/ 566671 h 605307"/>
                      <a:gd name="connsiteX16" fmla="*/ 1133341 w 1410236"/>
                      <a:gd name="connsiteY16" fmla="*/ 605307 h 605307"/>
                      <a:gd name="connsiteX17" fmla="*/ 998112 w 1410236"/>
                      <a:gd name="connsiteY17" fmla="*/ 585989 h 605307"/>
                      <a:gd name="connsiteX18" fmla="*/ 727656 w 1410236"/>
                      <a:gd name="connsiteY18" fmla="*/ 585989 h 605307"/>
                      <a:gd name="connsiteX19" fmla="*/ 579549 w 1410236"/>
                      <a:gd name="connsiteY19" fmla="*/ 566671 h 605307"/>
                      <a:gd name="connsiteX20" fmla="*/ 444321 w 1410236"/>
                      <a:gd name="connsiteY20" fmla="*/ 489398 h 605307"/>
                      <a:gd name="connsiteX21" fmla="*/ 321972 w 1410236"/>
                      <a:gd name="connsiteY21" fmla="*/ 412124 h 605307"/>
                      <a:gd name="connsiteX22" fmla="*/ 70834 w 1410236"/>
                      <a:gd name="connsiteY22" fmla="*/ 315533 h 605307"/>
                      <a:gd name="connsiteX23" fmla="*/ 0 w 1410236"/>
                      <a:gd name="connsiteY23" fmla="*/ 141668 h 6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0236" h="605307">
                        <a:moveTo>
                          <a:pt x="0" y="141668"/>
                        </a:moveTo>
                        <a:lnTo>
                          <a:pt x="115910" y="64395"/>
                        </a:lnTo>
                        <a:lnTo>
                          <a:pt x="218941" y="45076"/>
                        </a:lnTo>
                        <a:lnTo>
                          <a:pt x="315532" y="25758"/>
                        </a:lnTo>
                        <a:lnTo>
                          <a:pt x="624625" y="0"/>
                        </a:lnTo>
                        <a:lnTo>
                          <a:pt x="759853" y="6440"/>
                        </a:lnTo>
                        <a:cubicBezTo>
                          <a:pt x="832758" y="26323"/>
                          <a:pt x="806213" y="25758"/>
                          <a:pt x="837126" y="25758"/>
                        </a:cubicBezTo>
                        <a:lnTo>
                          <a:pt x="1004552" y="109471"/>
                        </a:lnTo>
                        <a:lnTo>
                          <a:pt x="1062507" y="128789"/>
                        </a:lnTo>
                        <a:lnTo>
                          <a:pt x="1139780" y="167426"/>
                        </a:lnTo>
                        <a:lnTo>
                          <a:pt x="1217053" y="206062"/>
                        </a:lnTo>
                        <a:lnTo>
                          <a:pt x="1320084" y="296214"/>
                        </a:lnTo>
                        <a:lnTo>
                          <a:pt x="1410236" y="399245"/>
                        </a:lnTo>
                        <a:lnTo>
                          <a:pt x="1410236" y="476519"/>
                        </a:lnTo>
                        <a:lnTo>
                          <a:pt x="1332963" y="566671"/>
                        </a:lnTo>
                        <a:lnTo>
                          <a:pt x="1255690" y="566671"/>
                        </a:lnTo>
                        <a:lnTo>
                          <a:pt x="1133341" y="605307"/>
                        </a:lnTo>
                        <a:lnTo>
                          <a:pt x="998112" y="585989"/>
                        </a:lnTo>
                        <a:lnTo>
                          <a:pt x="727656" y="585989"/>
                        </a:lnTo>
                        <a:lnTo>
                          <a:pt x="579549" y="566671"/>
                        </a:lnTo>
                        <a:lnTo>
                          <a:pt x="444321" y="489398"/>
                        </a:lnTo>
                        <a:lnTo>
                          <a:pt x="321972" y="412124"/>
                        </a:lnTo>
                        <a:lnTo>
                          <a:pt x="70834" y="315533"/>
                        </a:lnTo>
                        <a:lnTo>
                          <a:pt x="0" y="141668"/>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04217F4F-14EE-B1F5-3C12-BBF08AFF02E1}"/>
                      </a:ext>
                    </a:extLst>
                  </p:cNvPr>
                  <p:cNvSpPr/>
                  <p:nvPr/>
                </p:nvSpPr>
                <p:spPr>
                  <a:xfrm>
                    <a:off x="8399721" y="5422605"/>
                    <a:ext cx="2154865" cy="652130"/>
                  </a:xfrm>
                  <a:custGeom>
                    <a:avLst/>
                    <a:gdLst>
                      <a:gd name="connsiteX0" fmla="*/ 0 w 2154865"/>
                      <a:gd name="connsiteY0" fmla="*/ 120502 h 652130"/>
                      <a:gd name="connsiteX1" fmla="*/ 219739 w 2154865"/>
                      <a:gd name="connsiteY1" fmla="*/ 42530 h 652130"/>
                      <a:gd name="connsiteX2" fmla="*/ 361507 w 2154865"/>
                      <a:gd name="connsiteY2" fmla="*/ 0 h 652130"/>
                      <a:gd name="connsiteX3" fmla="*/ 666307 w 2154865"/>
                      <a:gd name="connsiteY3" fmla="*/ 7088 h 652130"/>
                      <a:gd name="connsiteX4" fmla="*/ 1006549 w 2154865"/>
                      <a:gd name="connsiteY4" fmla="*/ 14176 h 652130"/>
                      <a:gd name="connsiteX5" fmla="*/ 1346791 w 2154865"/>
                      <a:gd name="connsiteY5" fmla="*/ 49618 h 652130"/>
                      <a:gd name="connsiteX6" fmla="*/ 1410586 w 2154865"/>
                      <a:gd name="connsiteY6" fmla="*/ 56707 h 652130"/>
                      <a:gd name="connsiteX7" fmla="*/ 1637414 w 2154865"/>
                      <a:gd name="connsiteY7" fmla="*/ 120502 h 652130"/>
                      <a:gd name="connsiteX8" fmla="*/ 1708298 w 2154865"/>
                      <a:gd name="connsiteY8" fmla="*/ 134679 h 652130"/>
                      <a:gd name="connsiteX9" fmla="*/ 1899684 w 2154865"/>
                      <a:gd name="connsiteY9" fmla="*/ 205562 h 652130"/>
                      <a:gd name="connsiteX10" fmla="*/ 1984744 w 2154865"/>
                      <a:gd name="connsiteY10" fmla="*/ 269358 h 652130"/>
                      <a:gd name="connsiteX11" fmla="*/ 2027274 w 2154865"/>
                      <a:gd name="connsiteY11" fmla="*/ 333153 h 652130"/>
                      <a:gd name="connsiteX12" fmla="*/ 2126512 w 2154865"/>
                      <a:gd name="connsiteY12" fmla="*/ 396948 h 652130"/>
                      <a:gd name="connsiteX13" fmla="*/ 2154865 w 2154865"/>
                      <a:gd name="connsiteY13" fmla="*/ 517451 h 652130"/>
                      <a:gd name="connsiteX14" fmla="*/ 2154865 w 2154865"/>
                      <a:gd name="connsiteY14" fmla="*/ 538716 h 652130"/>
                      <a:gd name="connsiteX15" fmla="*/ 1970567 w 2154865"/>
                      <a:gd name="connsiteY15" fmla="*/ 609600 h 652130"/>
                      <a:gd name="connsiteX16" fmla="*/ 1722474 w 2154865"/>
                      <a:gd name="connsiteY16" fmla="*/ 652130 h 652130"/>
                      <a:gd name="connsiteX17" fmla="*/ 1481470 w 2154865"/>
                      <a:gd name="connsiteY17" fmla="*/ 574158 h 652130"/>
                      <a:gd name="connsiteX18" fmla="*/ 1226288 w 2154865"/>
                      <a:gd name="connsiteY18" fmla="*/ 538716 h 652130"/>
                      <a:gd name="connsiteX19" fmla="*/ 765544 w 2154865"/>
                      <a:gd name="connsiteY19" fmla="*/ 517451 h 652130"/>
                      <a:gd name="connsiteX20" fmla="*/ 545805 w 2154865"/>
                      <a:gd name="connsiteY20" fmla="*/ 446567 h 652130"/>
                      <a:gd name="connsiteX21" fmla="*/ 375684 w 2154865"/>
                      <a:gd name="connsiteY21" fmla="*/ 340242 h 652130"/>
                      <a:gd name="connsiteX22" fmla="*/ 205563 w 2154865"/>
                      <a:gd name="connsiteY22" fmla="*/ 276446 h 652130"/>
                      <a:gd name="connsiteX23" fmla="*/ 0 w 2154865"/>
                      <a:gd name="connsiteY23" fmla="*/ 120502 h 6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54865" h="652130">
                        <a:moveTo>
                          <a:pt x="0" y="120502"/>
                        </a:moveTo>
                        <a:lnTo>
                          <a:pt x="219739" y="42530"/>
                        </a:lnTo>
                        <a:lnTo>
                          <a:pt x="361507" y="0"/>
                        </a:lnTo>
                        <a:lnTo>
                          <a:pt x="666307" y="7088"/>
                        </a:lnTo>
                        <a:lnTo>
                          <a:pt x="1006549" y="14176"/>
                        </a:lnTo>
                        <a:lnTo>
                          <a:pt x="1346791" y="49618"/>
                        </a:lnTo>
                        <a:lnTo>
                          <a:pt x="1410586" y="56707"/>
                        </a:lnTo>
                        <a:lnTo>
                          <a:pt x="1637414" y="120502"/>
                        </a:lnTo>
                        <a:lnTo>
                          <a:pt x="1708298" y="134679"/>
                        </a:lnTo>
                        <a:lnTo>
                          <a:pt x="1899684" y="205562"/>
                        </a:lnTo>
                        <a:lnTo>
                          <a:pt x="1984744" y="269358"/>
                        </a:lnTo>
                        <a:lnTo>
                          <a:pt x="2027274" y="333153"/>
                        </a:lnTo>
                        <a:lnTo>
                          <a:pt x="2126512" y="396948"/>
                        </a:lnTo>
                        <a:lnTo>
                          <a:pt x="2154865" y="517451"/>
                        </a:lnTo>
                        <a:lnTo>
                          <a:pt x="2154865" y="538716"/>
                        </a:lnTo>
                        <a:lnTo>
                          <a:pt x="1970567" y="609600"/>
                        </a:lnTo>
                        <a:lnTo>
                          <a:pt x="1722474" y="652130"/>
                        </a:lnTo>
                        <a:lnTo>
                          <a:pt x="1481470" y="574158"/>
                        </a:lnTo>
                        <a:lnTo>
                          <a:pt x="1226288" y="538716"/>
                        </a:lnTo>
                        <a:lnTo>
                          <a:pt x="765544" y="517451"/>
                        </a:lnTo>
                        <a:lnTo>
                          <a:pt x="545805" y="446567"/>
                        </a:lnTo>
                        <a:lnTo>
                          <a:pt x="375684" y="340242"/>
                        </a:lnTo>
                        <a:lnTo>
                          <a:pt x="205563" y="276446"/>
                        </a:lnTo>
                        <a:lnTo>
                          <a:pt x="0" y="120502"/>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Freeform: Shape 94">
                    <a:extLst>
                      <a:ext uri="{FF2B5EF4-FFF2-40B4-BE49-F238E27FC236}">
                        <a16:creationId xmlns:a16="http://schemas.microsoft.com/office/drawing/2014/main" id="{3178ED9F-4DAF-19DB-29A3-163A27FA1639}"/>
                      </a:ext>
                    </a:extLst>
                  </p:cNvPr>
                  <p:cNvSpPr/>
                  <p:nvPr/>
                </p:nvSpPr>
                <p:spPr>
                  <a:xfrm>
                    <a:off x="6216502" y="6103088"/>
                    <a:ext cx="4380614" cy="290624"/>
                  </a:xfrm>
                  <a:custGeom>
                    <a:avLst/>
                    <a:gdLst>
                      <a:gd name="connsiteX0" fmla="*/ 0 w 4380614"/>
                      <a:gd name="connsiteY0" fmla="*/ 290624 h 290624"/>
                      <a:gd name="connsiteX1" fmla="*/ 63796 w 4380614"/>
                      <a:gd name="connsiteY1" fmla="*/ 233917 h 290624"/>
                      <a:gd name="connsiteX2" fmla="*/ 99238 w 4380614"/>
                      <a:gd name="connsiteY2" fmla="*/ 219740 h 290624"/>
                      <a:gd name="connsiteX3" fmla="*/ 233917 w 4380614"/>
                      <a:gd name="connsiteY3" fmla="*/ 198475 h 290624"/>
                      <a:gd name="connsiteX4" fmla="*/ 418214 w 4380614"/>
                      <a:gd name="connsiteY4" fmla="*/ 177210 h 290624"/>
                      <a:gd name="connsiteX5" fmla="*/ 510363 w 4380614"/>
                      <a:gd name="connsiteY5" fmla="*/ 184298 h 290624"/>
                      <a:gd name="connsiteX6" fmla="*/ 630865 w 4380614"/>
                      <a:gd name="connsiteY6" fmla="*/ 205563 h 290624"/>
                      <a:gd name="connsiteX7" fmla="*/ 673396 w 4380614"/>
                      <a:gd name="connsiteY7" fmla="*/ 219740 h 290624"/>
                      <a:gd name="connsiteX8" fmla="*/ 673396 w 4380614"/>
                      <a:gd name="connsiteY8" fmla="*/ 262270 h 290624"/>
                      <a:gd name="connsiteX9" fmla="*/ 715926 w 4380614"/>
                      <a:gd name="connsiteY9" fmla="*/ 283535 h 290624"/>
                      <a:gd name="connsiteX10" fmla="*/ 843517 w 4380614"/>
                      <a:gd name="connsiteY10" fmla="*/ 241005 h 290624"/>
                      <a:gd name="connsiteX11" fmla="*/ 935665 w 4380614"/>
                      <a:gd name="connsiteY11" fmla="*/ 191386 h 290624"/>
                      <a:gd name="connsiteX12" fmla="*/ 1013638 w 4380614"/>
                      <a:gd name="connsiteY12" fmla="*/ 170121 h 290624"/>
                      <a:gd name="connsiteX13" fmla="*/ 1254642 w 4380614"/>
                      <a:gd name="connsiteY13" fmla="*/ 155945 h 290624"/>
                      <a:gd name="connsiteX14" fmla="*/ 1332614 w 4380614"/>
                      <a:gd name="connsiteY14" fmla="*/ 155945 h 290624"/>
                      <a:gd name="connsiteX15" fmla="*/ 1545265 w 4380614"/>
                      <a:gd name="connsiteY15" fmla="*/ 134679 h 290624"/>
                      <a:gd name="connsiteX16" fmla="*/ 1630326 w 4380614"/>
                      <a:gd name="connsiteY16" fmla="*/ 127591 h 290624"/>
                      <a:gd name="connsiteX17" fmla="*/ 1722475 w 4380614"/>
                      <a:gd name="connsiteY17" fmla="*/ 127591 h 290624"/>
                      <a:gd name="connsiteX18" fmla="*/ 1828800 w 4380614"/>
                      <a:gd name="connsiteY18" fmla="*/ 141768 h 290624"/>
                      <a:gd name="connsiteX19" fmla="*/ 1956391 w 4380614"/>
                      <a:gd name="connsiteY19" fmla="*/ 177210 h 290624"/>
                      <a:gd name="connsiteX20" fmla="*/ 2020186 w 4380614"/>
                      <a:gd name="connsiteY20" fmla="*/ 226828 h 290624"/>
                      <a:gd name="connsiteX21" fmla="*/ 2105247 w 4380614"/>
                      <a:gd name="connsiteY21" fmla="*/ 262270 h 290624"/>
                      <a:gd name="connsiteX22" fmla="*/ 2147777 w 4380614"/>
                      <a:gd name="connsiteY22" fmla="*/ 283535 h 290624"/>
                      <a:gd name="connsiteX23" fmla="*/ 2268279 w 4380614"/>
                      <a:gd name="connsiteY23" fmla="*/ 255182 h 290624"/>
                      <a:gd name="connsiteX24" fmla="*/ 2445489 w 4380614"/>
                      <a:gd name="connsiteY24" fmla="*/ 233917 h 290624"/>
                      <a:gd name="connsiteX25" fmla="*/ 2523461 w 4380614"/>
                      <a:gd name="connsiteY25" fmla="*/ 219740 h 290624"/>
                      <a:gd name="connsiteX26" fmla="*/ 2693582 w 4380614"/>
                      <a:gd name="connsiteY26" fmla="*/ 212652 h 290624"/>
                      <a:gd name="connsiteX27" fmla="*/ 2806996 w 4380614"/>
                      <a:gd name="connsiteY27" fmla="*/ 212652 h 290624"/>
                      <a:gd name="connsiteX28" fmla="*/ 2906233 w 4380614"/>
                      <a:gd name="connsiteY28" fmla="*/ 226828 h 290624"/>
                      <a:gd name="connsiteX29" fmla="*/ 3033824 w 4380614"/>
                      <a:gd name="connsiteY29" fmla="*/ 226828 h 290624"/>
                      <a:gd name="connsiteX30" fmla="*/ 3161414 w 4380614"/>
                      <a:gd name="connsiteY30" fmla="*/ 233917 h 290624"/>
                      <a:gd name="connsiteX31" fmla="*/ 3296093 w 4380614"/>
                      <a:gd name="connsiteY31" fmla="*/ 191386 h 290624"/>
                      <a:gd name="connsiteX32" fmla="*/ 3359889 w 4380614"/>
                      <a:gd name="connsiteY32" fmla="*/ 177210 h 290624"/>
                      <a:gd name="connsiteX33" fmla="*/ 3530010 w 4380614"/>
                      <a:gd name="connsiteY33" fmla="*/ 148856 h 290624"/>
                      <a:gd name="connsiteX34" fmla="*/ 3636335 w 4380614"/>
                      <a:gd name="connsiteY34" fmla="*/ 134679 h 290624"/>
                      <a:gd name="connsiteX35" fmla="*/ 3820633 w 4380614"/>
                      <a:gd name="connsiteY35" fmla="*/ 163033 h 290624"/>
                      <a:gd name="connsiteX36" fmla="*/ 3997842 w 4380614"/>
                      <a:gd name="connsiteY36" fmla="*/ 148856 h 290624"/>
                      <a:gd name="connsiteX37" fmla="*/ 4097079 w 4380614"/>
                      <a:gd name="connsiteY37" fmla="*/ 134679 h 290624"/>
                      <a:gd name="connsiteX38" fmla="*/ 4245935 w 4380614"/>
                      <a:gd name="connsiteY38" fmla="*/ 70884 h 290624"/>
                      <a:gd name="connsiteX39" fmla="*/ 4309731 w 4380614"/>
                      <a:gd name="connsiteY39" fmla="*/ 28354 h 290624"/>
                      <a:gd name="connsiteX40" fmla="*/ 4380614 w 4380614"/>
                      <a:gd name="connsiteY40" fmla="*/ 0 h 29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80614" h="290624">
                        <a:moveTo>
                          <a:pt x="0" y="290624"/>
                        </a:moveTo>
                        <a:cubicBezTo>
                          <a:pt x="21265" y="271722"/>
                          <a:pt x="47256" y="245731"/>
                          <a:pt x="63796" y="233917"/>
                        </a:cubicBezTo>
                        <a:cubicBezTo>
                          <a:pt x="80336" y="222103"/>
                          <a:pt x="70885" y="225647"/>
                          <a:pt x="99238" y="219740"/>
                        </a:cubicBezTo>
                        <a:cubicBezTo>
                          <a:pt x="127591" y="213833"/>
                          <a:pt x="180754" y="205563"/>
                          <a:pt x="233917" y="198475"/>
                        </a:cubicBezTo>
                        <a:cubicBezTo>
                          <a:pt x="287080" y="191387"/>
                          <a:pt x="372140" y="179573"/>
                          <a:pt x="418214" y="177210"/>
                        </a:cubicBezTo>
                        <a:cubicBezTo>
                          <a:pt x="464288" y="174847"/>
                          <a:pt x="474921" y="179573"/>
                          <a:pt x="510363" y="184298"/>
                        </a:cubicBezTo>
                        <a:cubicBezTo>
                          <a:pt x="545805" y="189023"/>
                          <a:pt x="603693" y="199656"/>
                          <a:pt x="630865" y="205563"/>
                        </a:cubicBezTo>
                        <a:cubicBezTo>
                          <a:pt x="658037" y="211470"/>
                          <a:pt x="666308" y="210289"/>
                          <a:pt x="673396" y="219740"/>
                        </a:cubicBezTo>
                        <a:cubicBezTo>
                          <a:pt x="680485" y="229191"/>
                          <a:pt x="666308" y="251638"/>
                          <a:pt x="673396" y="262270"/>
                        </a:cubicBezTo>
                        <a:cubicBezTo>
                          <a:pt x="680484" y="272902"/>
                          <a:pt x="687573" y="287079"/>
                          <a:pt x="715926" y="283535"/>
                        </a:cubicBezTo>
                        <a:cubicBezTo>
                          <a:pt x="744279" y="279991"/>
                          <a:pt x="806894" y="256363"/>
                          <a:pt x="843517" y="241005"/>
                        </a:cubicBezTo>
                        <a:cubicBezTo>
                          <a:pt x="880140" y="225647"/>
                          <a:pt x="907312" y="203200"/>
                          <a:pt x="935665" y="191386"/>
                        </a:cubicBezTo>
                        <a:cubicBezTo>
                          <a:pt x="964018" y="179572"/>
                          <a:pt x="960475" y="176028"/>
                          <a:pt x="1013638" y="170121"/>
                        </a:cubicBezTo>
                        <a:cubicBezTo>
                          <a:pt x="1066801" y="164214"/>
                          <a:pt x="1201480" y="158308"/>
                          <a:pt x="1254642" y="155945"/>
                        </a:cubicBezTo>
                        <a:cubicBezTo>
                          <a:pt x="1307804" y="153582"/>
                          <a:pt x="1284177" y="159489"/>
                          <a:pt x="1332614" y="155945"/>
                        </a:cubicBezTo>
                        <a:cubicBezTo>
                          <a:pt x="1381051" y="152401"/>
                          <a:pt x="1545265" y="134679"/>
                          <a:pt x="1545265" y="134679"/>
                        </a:cubicBezTo>
                        <a:cubicBezTo>
                          <a:pt x="1594884" y="129953"/>
                          <a:pt x="1600791" y="128772"/>
                          <a:pt x="1630326" y="127591"/>
                        </a:cubicBezTo>
                        <a:cubicBezTo>
                          <a:pt x="1659861" y="126410"/>
                          <a:pt x="1689396" y="125228"/>
                          <a:pt x="1722475" y="127591"/>
                        </a:cubicBezTo>
                        <a:cubicBezTo>
                          <a:pt x="1755554" y="129954"/>
                          <a:pt x="1789814" y="133498"/>
                          <a:pt x="1828800" y="141768"/>
                        </a:cubicBezTo>
                        <a:cubicBezTo>
                          <a:pt x="1867786" y="150038"/>
                          <a:pt x="1924493" y="163033"/>
                          <a:pt x="1956391" y="177210"/>
                        </a:cubicBezTo>
                        <a:cubicBezTo>
                          <a:pt x="1988289" y="191387"/>
                          <a:pt x="1995377" y="212651"/>
                          <a:pt x="2020186" y="226828"/>
                        </a:cubicBezTo>
                        <a:cubicBezTo>
                          <a:pt x="2044995" y="241005"/>
                          <a:pt x="2083982" y="252819"/>
                          <a:pt x="2105247" y="262270"/>
                        </a:cubicBezTo>
                        <a:cubicBezTo>
                          <a:pt x="2126512" y="271721"/>
                          <a:pt x="2120605" y="284716"/>
                          <a:pt x="2147777" y="283535"/>
                        </a:cubicBezTo>
                        <a:cubicBezTo>
                          <a:pt x="2174949" y="282354"/>
                          <a:pt x="2218660" y="263452"/>
                          <a:pt x="2268279" y="255182"/>
                        </a:cubicBezTo>
                        <a:cubicBezTo>
                          <a:pt x="2317898" y="246912"/>
                          <a:pt x="2402959" y="239824"/>
                          <a:pt x="2445489" y="233917"/>
                        </a:cubicBezTo>
                        <a:cubicBezTo>
                          <a:pt x="2488019" y="228010"/>
                          <a:pt x="2482112" y="223284"/>
                          <a:pt x="2523461" y="219740"/>
                        </a:cubicBezTo>
                        <a:cubicBezTo>
                          <a:pt x="2564810" y="216196"/>
                          <a:pt x="2646326" y="213833"/>
                          <a:pt x="2693582" y="212652"/>
                        </a:cubicBezTo>
                        <a:cubicBezTo>
                          <a:pt x="2740838" y="211471"/>
                          <a:pt x="2771554" y="210289"/>
                          <a:pt x="2806996" y="212652"/>
                        </a:cubicBezTo>
                        <a:cubicBezTo>
                          <a:pt x="2842438" y="215015"/>
                          <a:pt x="2868428" y="224465"/>
                          <a:pt x="2906233" y="226828"/>
                        </a:cubicBezTo>
                        <a:cubicBezTo>
                          <a:pt x="2944038" y="229191"/>
                          <a:pt x="2991294" y="225647"/>
                          <a:pt x="3033824" y="226828"/>
                        </a:cubicBezTo>
                        <a:cubicBezTo>
                          <a:pt x="3076354" y="228009"/>
                          <a:pt x="3117702" y="239824"/>
                          <a:pt x="3161414" y="233917"/>
                        </a:cubicBezTo>
                        <a:cubicBezTo>
                          <a:pt x="3205126" y="228010"/>
                          <a:pt x="3263014" y="200837"/>
                          <a:pt x="3296093" y="191386"/>
                        </a:cubicBezTo>
                        <a:cubicBezTo>
                          <a:pt x="3329172" y="181935"/>
                          <a:pt x="3320903" y="184298"/>
                          <a:pt x="3359889" y="177210"/>
                        </a:cubicBezTo>
                        <a:cubicBezTo>
                          <a:pt x="3398875" y="170122"/>
                          <a:pt x="3483936" y="155944"/>
                          <a:pt x="3530010" y="148856"/>
                        </a:cubicBezTo>
                        <a:cubicBezTo>
                          <a:pt x="3576084" y="141768"/>
                          <a:pt x="3587898" y="132316"/>
                          <a:pt x="3636335" y="134679"/>
                        </a:cubicBezTo>
                        <a:cubicBezTo>
                          <a:pt x="3684772" y="137042"/>
                          <a:pt x="3760382" y="160670"/>
                          <a:pt x="3820633" y="163033"/>
                        </a:cubicBezTo>
                        <a:cubicBezTo>
                          <a:pt x="3880884" y="165396"/>
                          <a:pt x="3951768" y="153582"/>
                          <a:pt x="3997842" y="148856"/>
                        </a:cubicBezTo>
                        <a:cubicBezTo>
                          <a:pt x="4043916" y="144130"/>
                          <a:pt x="4055730" y="147674"/>
                          <a:pt x="4097079" y="134679"/>
                        </a:cubicBezTo>
                        <a:cubicBezTo>
                          <a:pt x="4138428" y="121684"/>
                          <a:pt x="4210493" y="88605"/>
                          <a:pt x="4245935" y="70884"/>
                        </a:cubicBezTo>
                        <a:cubicBezTo>
                          <a:pt x="4281377" y="53163"/>
                          <a:pt x="4287285" y="40168"/>
                          <a:pt x="4309731" y="28354"/>
                        </a:cubicBezTo>
                        <a:cubicBezTo>
                          <a:pt x="4332177" y="16540"/>
                          <a:pt x="4338084" y="255181"/>
                          <a:pt x="4380614"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48A44AA3-2847-D3F1-2FCC-0B72EB246B6C}"/>
                      </a:ext>
                    </a:extLst>
                  </p:cNvPr>
                  <p:cNvSpPr/>
                  <p:nvPr/>
                </p:nvSpPr>
                <p:spPr>
                  <a:xfrm rot="10800000">
                    <a:off x="10441058" y="5992392"/>
                    <a:ext cx="193183" cy="11640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EEF8C60-F0DE-E199-1CA6-26E3C5BC25B2}"/>
                          </a:ext>
                        </a:extLst>
                      </p:cNvPr>
                      <p:cNvSpPr txBox="1"/>
                      <p:nvPr/>
                    </p:nvSpPr>
                    <p:spPr>
                      <a:xfrm rot="5400000">
                        <a:off x="9692770" y="3652007"/>
                        <a:ext cx="2250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𝐸𝑥𝑝𝑒𝑐𝑡𝑒𝑑</m:t>
                              </m:r>
                              <m:r>
                                <a:rPr lang="en-US" b="0" i="1" smtClean="0">
                                  <a:solidFill>
                                    <a:schemeClr val="accent6"/>
                                  </a:solidFill>
                                  <a:latin typeface="Cambria Math" panose="02040503050406030204" pitchFamily="18" charset="0"/>
                                </a:rPr>
                                <m:t> </m:t>
                              </m:r>
                              <m:r>
                                <a:rPr lang="en-US" b="0" i="1" smtClean="0">
                                  <a:solidFill>
                                    <a:schemeClr val="accent6"/>
                                  </a:solidFill>
                                  <a:latin typeface="Cambria Math" panose="02040503050406030204" pitchFamily="18" charset="0"/>
                                </a:rPr>
                                <m:t>𝐼𝑚𝑝𝑟𝑜𝑣𝑒𝑚𝑒𝑛𝑡</m:t>
                              </m:r>
                            </m:oMath>
                          </m:oMathPara>
                        </a14:m>
                        <a:endParaRPr lang="en-US" dirty="0">
                          <a:solidFill>
                            <a:schemeClr val="accent6"/>
                          </a:solidFill>
                        </a:endParaRPr>
                      </a:p>
                    </p:txBody>
                  </p:sp>
                </mc:Choice>
                <mc:Fallback xmlns="">
                  <p:sp>
                    <p:nvSpPr>
                      <p:cNvPr id="97" name="TextBox 96">
                        <a:extLst>
                          <a:ext uri="{FF2B5EF4-FFF2-40B4-BE49-F238E27FC236}">
                            <a16:creationId xmlns:a16="http://schemas.microsoft.com/office/drawing/2014/main" id="{DEEF8C60-F0DE-E199-1CA6-26E3C5BC25B2}"/>
                          </a:ext>
                        </a:extLst>
                      </p:cNvPr>
                      <p:cNvSpPr txBox="1">
                        <a:spLocks noRot="1" noChangeAspect="1" noMove="1" noResize="1" noEditPoints="1" noAdjustHandles="1" noChangeArrowheads="1" noChangeShapeType="1" noTextEdit="1"/>
                      </p:cNvSpPr>
                      <p:nvPr/>
                    </p:nvSpPr>
                    <p:spPr>
                      <a:xfrm rot="5400000">
                        <a:off x="9692770" y="3652007"/>
                        <a:ext cx="2250965" cy="369332"/>
                      </a:xfrm>
                      <a:prstGeom prst="rect">
                        <a:avLst/>
                      </a:prstGeom>
                      <a:blipFill>
                        <a:blip r:embed="rId7"/>
                        <a:stretch>
                          <a:fillRect l="-13333" t="-813" b="-15718"/>
                        </a:stretch>
                      </a:blipFill>
                    </p:spPr>
                    <p:txBody>
                      <a:bodyPr/>
                      <a:lstStyle/>
                      <a:p>
                        <a:r>
                          <a:rPr lang="en-US">
                            <a:noFill/>
                          </a:rPr>
                          <a:t> </a:t>
                        </a:r>
                      </a:p>
                    </p:txBody>
                  </p:sp>
                </mc:Fallback>
              </mc:AlternateContent>
            </p:grpSp>
            <p:sp>
              <p:nvSpPr>
                <p:cNvPr id="5" name="Isosceles Triangle 4">
                  <a:extLst>
                    <a:ext uri="{FF2B5EF4-FFF2-40B4-BE49-F238E27FC236}">
                      <a16:creationId xmlns:a16="http://schemas.microsoft.com/office/drawing/2014/main" id="{705994EC-F426-0377-276E-485660CDB5EB}"/>
                    </a:ext>
                  </a:extLst>
                </p:cNvPr>
                <p:cNvSpPr/>
                <p:nvPr/>
              </p:nvSpPr>
              <p:spPr>
                <a:xfrm rot="10800000">
                  <a:off x="8624017" y="3156173"/>
                  <a:ext cx="183044" cy="109791"/>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497A00F-36AB-5A41-F7CD-03B4605C9215}"/>
                      </a:ext>
                    </a:extLst>
                  </p:cNvPr>
                  <p:cNvSpPr txBox="1"/>
                  <p:nvPr/>
                </p:nvSpPr>
                <p:spPr>
                  <a:xfrm>
                    <a:off x="7823821" y="6372103"/>
                    <a:ext cx="18800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𝑃𝑎𝑟𝑎𝑚𝑒𝑡𝑒𝑟</m:t>
                          </m:r>
                          <m:r>
                            <a:rPr lang="en-US" b="0" i="1" smtClean="0">
                              <a:latin typeface="Cambria Math" panose="02040503050406030204" pitchFamily="18" charset="0"/>
                            </a:rPr>
                            <m:t> </m:t>
                          </m:r>
                          <m:r>
                            <a:rPr lang="en-US" b="0" i="1" smtClean="0">
                              <a:latin typeface="Cambria Math" panose="02040503050406030204" pitchFamily="18" charset="0"/>
                            </a:rPr>
                            <m:t>𝜂</m:t>
                          </m:r>
                        </m:oMath>
                      </m:oMathPara>
                    </a14:m>
                    <a:endParaRPr lang="en-US" dirty="0"/>
                  </a:p>
                </p:txBody>
              </p:sp>
            </mc:Choice>
            <mc:Fallback>
              <p:sp>
                <p:nvSpPr>
                  <p:cNvPr id="6" name="TextBox 5">
                    <a:extLst>
                      <a:ext uri="{FF2B5EF4-FFF2-40B4-BE49-F238E27FC236}">
                        <a16:creationId xmlns:a16="http://schemas.microsoft.com/office/drawing/2014/main" id="{0497A00F-36AB-5A41-F7CD-03B4605C9215}"/>
                      </a:ext>
                    </a:extLst>
                  </p:cNvPr>
                  <p:cNvSpPr txBox="1">
                    <a:spLocks noRot="1" noChangeAspect="1" noMove="1" noResize="1" noEditPoints="1" noAdjustHandles="1" noChangeArrowheads="1" noChangeShapeType="1" noTextEdit="1"/>
                  </p:cNvSpPr>
                  <p:nvPr/>
                </p:nvSpPr>
                <p:spPr>
                  <a:xfrm>
                    <a:off x="7823821" y="6372103"/>
                    <a:ext cx="1880090" cy="369332"/>
                  </a:xfrm>
                  <a:prstGeom prst="rect">
                    <a:avLst/>
                  </a:prstGeom>
                  <a:blipFill>
                    <a:blip r:embed="rId8"/>
                    <a:stretch>
                      <a:fillRect b="-16667"/>
                    </a:stretch>
                  </a:blipFill>
                </p:spPr>
                <p:txBody>
                  <a:bodyPr/>
                  <a:lstStyle/>
                  <a:p>
                    <a:r>
                      <a:rPr lang="zh-CN" altLang="en-US">
                        <a:noFill/>
                      </a:rPr>
                      <a:t> </a:t>
                    </a:r>
                  </a:p>
                </p:txBody>
              </p:sp>
            </mc:Fallback>
          </mc:AlternateContent>
        </p:grpSp>
        <p:sp>
          <p:nvSpPr>
            <p:cNvPr id="9" name="TextBox 189">
              <a:extLst>
                <a:ext uri="{FF2B5EF4-FFF2-40B4-BE49-F238E27FC236}">
                  <a16:creationId xmlns:a16="http://schemas.microsoft.com/office/drawing/2014/main" id="{5BF4D2B0-DC08-617E-29CB-72A6C4F724C1}"/>
                </a:ext>
              </a:extLst>
            </p:cNvPr>
            <p:cNvSpPr txBox="1"/>
            <p:nvPr/>
          </p:nvSpPr>
          <p:spPr>
            <a:xfrm>
              <a:off x="7789513" y="1787858"/>
              <a:ext cx="2158253" cy="369332"/>
            </a:xfrm>
            <a:prstGeom prst="rect">
              <a:avLst/>
            </a:prstGeom>
            <a:noFill/>
          </p:spPr>
          <p:txBody>
            <a:bodyPr wrap="square" rtlCol="0">
              <a:spAutoFit/>
            </a:bodyPr>
            <a:lstStyle/>
            <a:p>
              <a:r>
                <a:rPr lang="en-US" dirty="0"/>
                <a:t>Physics-Agnostic</a:t>
              </a:r>
            </a:p>
          </p:txBody>
        </p:sp>
      </p:grpSp>
      <p:sp>
        <p:nvSpPr>
          <p:cNvPr id="11" name="文本框 10">
            <a:extLst>
              <a:ext uri="{FF2B5EF4-FFF2-40B4-BE49-F238E27FC236}">
                <a16:creationId xmlns:a16="http://schemas.microsoft.com/office/drawing/2014/main" id="{6591D217-D63A-2BE5-6687-9BDCF6C997C1}"/>
              </a:ext>
            </a:extLst>
          </p:cNvPr>
          <p:cNvSpPr txBox="1"/>
          <p:nvPr/>
        </p:nvSpPr>
        <p:spPr>
          <a:xfrm>
            <a:off x="9669603" y="2194899"/>
            <a:ext cx="1211719" cy="369332"/>
          </a:xfrm>
          <a:prstGeom prst="rect">
            <a:avLst/>
          </a:prstGeom>
          <a:noFill/>
        </p:spPr>
        <p:txBody>
          <a:bodyPr wrap="square" rtlCol="0">
            <a:spAutoFit/>
          </a:bodyPr>
          <a:lstStyle/>
          <a:p>
            <a:r>
              <a:rPr kumimoji="1" lang="en-US" altLang="zh-CN" dirty="0"/>
              <a:t>Iteration 0</a:t>
            </a:r>
            <a:endParaRPr kumimoji="1" lang="zh-CN" altLang="en-US" dirty="0"/>
          </a:p>
        </p:txBody>
      </p:sp>
      <p:sp>
        <p:nvSpPr>
          <p:cNvPr id="12" name="文本框 11">
            <a:extLst>
              <a:ext uri="{FF2B5EF4-FFF2-40B4-BE49-F238E27FC236}">
                <a16:creationId xmlns:a16="http://schemas.microsoft.com/office/drawing/2014/main" id="{8B03B3EE-BD85-5D8F-F2EB-E66A66D1E966}"/>
              </a:ext>
            </a:extLst>
          </p:cNvPr>
          <p:cNvSpPr txBox="1"/>
          <p:nvPr/>
        </p:nvSpPr>
        <p:spPr>
          <a:xfrm>
            <a:off x="9588797" y="3674819"/>
            <a:ext cx="1211719" cy="369332"/>
          </a:xfrm>
          <a:prstGeom prst="rect">
            <a:avLst/>
          </a:prstGeom>
          <a:noFill/>
        </p:spPr>
        <p:txBody>
          <a:bodyPr wrap="square" rtlCol="0">
            <a:spAutoFit/>
          </a:bodyPr>
          <a:lstStyle/>
          <a:p>
            <a:r>
              <a:rPr kumimoji="1" lang="en-US" altLang="zh-CN" dirty="0"/>
              <a:t>Iteration 1</a:t>
            </a:r>
            <a:endParaRPr kumimoji="1" lang="zh-CN" altLang="en-US" dirty="0"/>
          </a:p>
        </p:txBody>
      </p:sp>
      <p:sp>
        <p:nvSpPr>
          <p:cNvPr id="13" name="文本框 12">
            <a:extLst>
              <a:ext uri="{FF2B5EF4-FFF2-40B4-BE49-F238E27FC236}">
                <a16:creationId xmlns:a16="http://schemas.microsoft.com/office/drawing/2014/main" id="{EE94EEB5-13F4-9A9F-407A-98B91E970F0E}"/>
              </a:ext>
            </a:extLst>
          </p:cNvPr>
          <p:cNvSpPr txBox="1"/>
          <p:nvPr/>
        </p:nvSpPr>
        <p:spPr>
          <a:xfrm>
            <a:off x="9581791" y="5160483"/>
            <a:ext cx="1211719" cy="369332"/>
          </a:xfrm>
          <a:prstGeom prst="rect">
            <a:avLst/>
          </a:prstGeom>
          <a:noFill/>
        </p:spPr>
        <p:txBody>
          <a:bodyPr wrap="square" rtlCol="0">
            <a:spAutoFit/>
          </a:bodyPr>
          <a:lstStyle/>
          <a:p>
            <a:r>
              <a:rPr kumimoji="1" lang="en-US" altLang="zh-CN" dirty="0"/>
              <a:t>Iteration 2</a:t>
            </a:r>
            <a:endParaRPr kumimoji="1" lang="zh-CN" altLang="en-US" dirty="0"/>
          </a:p>
        </p:txBody>
      </p:sp>
    </p:spTree>
    <p:extLst>
      <p:ext uri="{BB962C8B-B14F-4D97-AF65-F5344CB8AC3E}">
        <p14:creationId xmlns:p14="http://schemas.microsoft.com/office/powerpoint/2010/main" val="429417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fill="hold"/>
                                        <p:tgtEl>
                                          <p:spTgt spid="100"/>
                                        </p:tgtEl>
                                        <p:attrNameLst>
                                          <p:attrName>ppt_x</p:attrName>
                                        </p:attrNameLst>
                                      </p:cBhvr>
                                      <p:tavLst>
                                        <p:tav tm="0">
                                          <p:val>
                                            <p:strVal val="#ppt_x"/>
                                          </p:val>
                                        </p:tav>
                                        <p:tav tm="100000">
                                          <p:val>
                                            <p:strVal val="#ppt_x"/>
                                          </p:val>
                                        </p:tav>
                                      </p:tavLst>
                                    </p:anim>
                                    <p:anim calcmode="lin" valueType="num">
                                      <p:cBhvr additive="base">
                                        <p:cTn id="12" dur="500" fill="hold"/>
                                        <p:tgtEl>
                                          <p:spTgt spid="10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 calcmode="lin" valueType="num">
                                      <p:cBhvr additive="base">
                                        <p:cTn id="21" dur="500" fill="hold"/>
                                        <p:tgtEl>
                                          <p:spTgt spid="162"/>
                                        </p:tgtEl>
                                        <p:attrNameLst>
                                          <p:attrName>ppt_x</p:attrName>
                                        </p:attrNameLst>
                                      </p:cBhvr>
                                      <p:tavLst>
                                        <p:tav tm="0">
                                          <p:val>
                                            <p:strVal val="#ppt_x"/>
                                          </p:val>
                                        </p:tav>
                                        <p:tav tm="100000">
                                          <p:val>
                                            <p:strVal val="#ppt_x"/>
                                          </p:val>
                                        </p:tav>
                                      </p:tavLst>
                                    </p:anim>
                                    <p:anim calcmode="lin" valueType="num">
                                      <p:cBhvr additive="base">
                                        <p:cTn id="22"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sleyan_template" id="{B0BFBCCA-AC56-4F19-8C8B-7A6617B2BC3A}" vid="{9C43DBCC-F806-4FBB-B44E-921F36CE6DF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wesleyan_template</Template>
  <TotalTime>47227</TotalTime>
  <Words>780</Words>
  <Application>Microsoft Macintosh PowerPoint</Application>
  <PresentationFormat>宽屏</PresentationFormat>
  <Paragraphs>175</Paragraphs>
  <Slides>16</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等线</vt:lpstr>
      <vt:lpstr>Arial</vt:lpstr>
      <vt:lpstr>Arial Narrow</vt:lpstr>
      <vt:lpstr>Calibri</vt:lpstr>
      <vt:lpstr>Calibri Light</vt:lpstr>
      <vt:lpstr>Cambria Math</vt:lpstr>
      <vt:lpstr>Office 主题​​</vt:lpstr>
      <vt:lpstr>Frequency Comb Generation via Physics-Informed Bayesian Optimization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Nonlinear Supermodes and Limit Cycles in Non-Hermitian Self-Oscillating Systems</dc:title>
  <dc:creator>Zheming Li</dc:creator>
  <cp:lastModifiedBy>Zheming Li</cp:lastModifiedBy>
  <cp:revision>31</cp:revision>
  <dcterms:created xsi:type="dcterms:W3CDTF">2023-07-20T23:15:06Z</dcterms:created>
  <dcterms:modified xsi:type="dcterms:W3CDTF">2024-07-16T23:35:15Z</dcterms:modified>
</cp:coreProperties>
</file>